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18"/>
  </p:notesMasterIdLst>
  <p:sldIdLst>
    <p:sldId id="312" r:id="rId2"/>
    <p:sldId id="350" r:id="rId3"/>
    <p:sldId id="334" r:id="rId4"/>
    <p:sldId id="335" r:id="rId5"/>
    <p:sldId id="348" r:id="rId6"/>
    <p:sldId id="339" r:id="rId7"/>
    <p:sldId id="333" r:id="rId8"/>
    <p:sldId id="336" r:id="rId9"/>
    <p:sldId id="337" r:id="rId10"/>
    <p:sldId id="343" r:id="rId11"/>
    <p:sldId id="338" r:id="rId12"/>
    <p:sldId id="340" r:id="rId13"/>
    <p:sldId id="341" r:id="rId14"/>
    <p:sldId id="347" r:id="rId15"/>
    <p:sldId id="344" r:id="rId16"/>
    <p:sldId id="346" r:id="rId17"/>
  </p:sldIdLst>
  <p:sldSz cx="17068800" cy="96012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ounou omri" initials="no" lastIdx="1" clrIdx="0">
    <p:extLst>
      <p:ext uri="{19B8F6BF-5375-455C-9EA6-DF929625EA0E}">
        <p15:presenceInfo xmlns:p15="http://schemas.microsoft.com/office/powerpoint/2012/main" userId="6353e1fd3afed84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1AF47"/>
    <a:srgbClr val="42B6C6"/>
    <a:srgbClr val="49A0BF"/>
    <a:srgbClr val="8E0047"/>
    <a:srgbClr val="96004B"/>
    <a:srgbClr val="E0EDF8"/>
    <a:srgbClr val="600030"/>
    <a:srgbClr val="649B3F"/>
    <a:srgbClr val="245A8C"/>
    <a:srgbClr val="882C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16DA210-FB5B-4158-B5E0-FEB733F419BA}" styleName="Style clair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Style léger 3 - Accentuation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505E3EF-67EA-436B-97B2-0124C06EBD24}" styleName="Style moyen 4 - Accentuation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Style à thème 2 - Accentuation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53" autoAdjust="0"/>
    <p:restoredTop sz="94291" autoAdjust="0"/>
  </p:normalViewPr>
  <p:slideViewPr>
    <p:cSldViewPr snapToGrid="0">
      <p:cViewPr varScale="1">
        <p:scale>
          <a:sx n="59" d="100"/>
          <a:sy n="59" d="100"/>
        </p:scale>
        <p:origin x="725" y="53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2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55ECD6-0F2C-4861-8637-91D8EE34AD20}" type="datetimeFigureOut">
              <a:rPr lang="fr-FR" smtClean="0"/>
              <a:t>21/03/2022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70ED1D-E1E7-427A-960F-DFBBAF96F63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1370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7528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1pPr>
    <a:lvl2pPr marL="537641" algn="l" defTabSz="107528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2pPr>
    <a:lvl3pPr marL="1075284" algn="l" defTabSz="107528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3pPr>
    <a:lvl4pPr marL="1612926" algn="l" defTabSz="107528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4pPr>
    <a:lvl5pPr marL="2150568" algn="l" defTabSz="107528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5pPr>
    <a:lvl6pPr marL="2688209" algn="l" defTabSz="107528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6pPr>
    <a:lvl7pPr marL="3225850" algn="l" defTabSz="107528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7pPr>
    <a:lvl8pPr marL="3763493" algn="l" defTabSz="107528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8pPr>
    <a:lvl9pPr marL="4301135" algn="l" defTabSz="107528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821E9-78CC-4D8E-A7AF-8DFA7105000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48033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821E9-78CC-4D8E-A7AF-8DFA7105000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7873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821E9-78CC-4D8E-A7AF-8DFA7105000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99101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821E9-78CC-4D8E-A7AF-8DFA7105000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93056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821E9-78CC-4D8E-A7AF-8DFA7105000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26702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821E9-78CC-4D8E-A7AF-8DFA7105000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82681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821E9-78CC-4D8E-A7AF-8DFA7105000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4488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821E9-78CC-4D8E-A7AF-8DFA7105000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20393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821E9-78CC-4D8E-A7AF-8DFA7105000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19352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821E9-78CC-4D8E-A7AF-8DFA7105000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29284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821E9-78CC-4D8E-A7AF-8DFA7105000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5737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821E9-78CC-4D8E-A7AF-8DFA7105000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97230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821E9-78CC-4D8E-A7AF-8DFA7105000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27559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821E9-78CC-4D8E-A7AF-8DFA7105000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91785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821E9-78CC-4D8E-A7AF-8DFA7105000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14627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821E9-78CC-4D8E-A7AF-8DFA7105000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94432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3600" y="1571309"/>
            <a:ext cx="12801600" cy="3342640"/>
          </a:xfrm>
        </p:spPr>
        <p:txBody>
          <a:bodyPr anchor="b"/>
          <a:lstStyle>
            <a:lvl1pPr algn="ctr">
              <a:defRPr sz="8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5042854"/>
            <a:ext cx="12801600" cy="2318067"/>
          </a:xfrm>
        </p:spPr>
        <p:txBody>
          <a:bodyPr/>
          <a:lstStyle>
            <a:lvl1pPr marL="0" indent="0" algn="ctr">
              <a:buNone/>
              <a:defRPr sz="3360"/>
            </a:lvl1pPr>
            <a:lvl2pPr marL="640088" indent="0" algn="ctr">
              <a:buNone/>
              <a:defRPr sz="2800"/>
            </a:lvl2pPr>
            <a:lvl3pPr marL="1280176" indent="0" algn="ctr">
              <a:buNone/>
              <a:defRPr sz="2521"/>
            </a:lvl3pPr>
            <a:lvl4pPr marL="1920264" indent="0" algn="ctr">
              <a:buNone/>
              <a:defRPr sz="2240"/>
            </a:lvl4pPr>
            <a:lvl5pPr marL="2560352" indent="0" algn="ctr">
              <a:buNone/>
              <a:defRPr sz="2240"/>
            </a:lvl5pPr>
            <a:lvl6pPr marL="3200440" indent="0" algn="ctr">
              <a:buNone/>
              <a:defRPr sz="2240"/>
            </a:lvl6pPr>
            <a:lvl7pPr marL="3840528" indent="0" algn="ctr">
              <a:buNone/>
              <a:defRPr sz="2240"/>
            </a:lvl7pPr>
            <a:lvl8pPr marL="4480616" indent="0" algn="ctr">
              <a:buNone/>
              <a:defRPr sz="2240"/>
            </a:lvl8pPr>
            <a:lvl9pPr marL="5120704" indent="0" algn="ctr">
              <a:buNone/>
              <a:defRPr sz="224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B556B-3EEE-4313-9076-2224DACC449E}" type="datetimeFigureOut">
              <a:rPr lang="fr-FR" smtClean="0"/>
              <a:t>21/03/2022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4CBC0-5395-482B-A9AB-036EE0B74CF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9059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B556B-3EEE-4313-9076-2224DACC449E}" type="datetimeFigureOut">
              <a:rPr lang="fr-FR" smtClean="0"/>
              <a:t>21/03/2022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4CBC0-5395-482B-A9AB-036EE0B74CF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3027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214862" y="511176"/>
            <a:ext cx="3680460" cy="8136573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3482" y="511176"/>
            <a:ext cx="10828020" cy="8136573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B556B-3EEE-4313-9076-2224DACC449E}" type="datetimeFigureOut">
              <a:rPr lang="fr-FR" smtClean="0"/>
              <a:t>21/03/2022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4CBC0-5395-482B-A9AB-036EE0B74CF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2136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B556B-3EEE-4313-9076-2224DACC449E}" type="datetimeFigureOut">
              <a:rPr lang="fr-FR" smtClean="0"/>
              <a:t>21/03/2022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4CBC0-5395-482B-A9AB-036EE0B74CF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808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4591" y="2393634"/>
            <a:ext cx="14721840" cy="3993832"/>
          </a:xfrm>
        </p:spPr>
        <p:txBody>
          <a:bodyPr anchor="b"/>
          <a:lstStyle>
            <a:lvl1pPr>
              <a:defRPr sz="8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4591" y="6425249"/>
            <a:ext cx="14721840" cy="2100262"/>
          </a:xfrm>
        </p:spPr>
        <p:txBody>
          <a:bodyPr/>
          <a:lstStyle>
            <a:lvl1pPr marL="0" indent="0">
              <a:buNone/>
              <a:defRPr sz="3360">
                <a:solidFill>
                  <a:schemeClr val="tx1">
                    <a:tint val="75000"/>
                  </a:schemeClr>
                </a:solidFill>
              </a:defRPr>
            </a:lvl1pPr>
            <a:lvl2pPr marL="640088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marL="1280176" indent="0">
              <a:buNone/>
              <a:defRPr sz="2521">
                <a:solidFill>
                  <a:schemeClr val="tx1">
                    <a:tint val="75000"/>
                  </a:schemeClr>
                </a:solidFill>
              </a:defRPr>
            </a:lvl3pPr>
            <a:lvl4pPr marL="1920264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4pPr>
            <a:lvl5pPr marL="2560352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5pPr>
            <a:lvl6pPr marL="320044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6pPr>
            <a:lvl7pPr marL="3840528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7pPr>
            <a:lvl8pPr marL="4480616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8pPr>
            <a:lvl9pPr marL="5120704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B556B-3EEE-4313-9076-2224DACC449E}" type="datetimeFigureOut">
              <a:rPr lang="fr-FR" smtClean="0"/>
              <a:t>21/03/2022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4CBC0-5395-482B-A9AB-036EE0B74CF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4123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3481" y="2555876"/>
            <a:ext cx="7254240" cy="609187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41081" y="2555876"/>
            <a:ext cx="7254240" cy="609187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B556B-3EEE-4313-9076-2224DACC449E}" type="datetimeFigureOut">
              <a:rPr lang="fr-FR" smtClean="0"/>
              <a:t>21/03/2022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4CBC0-5395-482B-A9AB-036EE0B74CF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7180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5704" y="511176"/>
            <a:ext cx="14721840" cy="185578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5706" y="2353628"/>
            <a:ext cx="7220901" cy="115347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8" indent="0">
              <a:buNone/>
              <a:defRPr sz="2800" b="1"/>
            </a:lvl2pPr>
            <a:lvl3pPr marL="1280176" indent="0">
              <a:buNone/>
              <a:defRPr sz="2521" b="1"/>
            </a:lvl3pPr>
            <a:lvl4pPr marL="1920264" indent="0">
              <a:buNone/>
              <a:defRPr sz="2240" b="1"/>
            </a:lvl4pPr>
            <a:lvl5pPr marL="2560352" indent="0">
              <a:buNone/>
              <a:defRPr sz="2240" b="1"/>
            </a:lvl5pPr>
            <a:lvl6pPr marL="3200440" indent="0">
              <a:buNone/>
              <a:defRPr sz="2240" b="1"/>
            </a:lvl6pPr>
            <a:lvl7pPr marL="3840528" indent="0">
              <a:buNone/>
              <a:defRPr sz="2240" b="1"/>
            </a:lvl7pPr>
            <a:lvl8pPr marL="4480616" indent="0">
              <a:buNone/>
              <a:defRPr sz="2240" b="1"/>
            </a:lvl8pPr>
            <a:lvl9pPr marL="5120704" indent="0">
              <a:buNone/>
              <a:defRPr sz="224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5706" y="3507105"/>
            <a:ext cx="7220901" cy="515842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641081" y="2353628"/>
            <a:ext cx="7256462" cy="115347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8" indent="0">
              <a:buNone/>
              <a:defRPr sz="2800" b="1"/>
            </a:lvl2pPr>
            <a:lvl3pPr marL="1280176" indent="0">
              <a:buNone/>
              <a:defRPr sz="2521" b="1"/>
            </a:lvl3pPr>
            <a:lvl4pPr marL="1920264" indent="0">
              <a:buNone/>
              <a:defRPr sz="2240" b="1"/>
            </a:lvl4pPr>
            <a:lvl5pPr marL="2560352" indent="0">
              <a:buNone/>
              <a:defRPr sz="2240" b="1"/>
            </a:lvl5pPr>
            <a:lvl6pPr marL="3200440" indent="0">
              <a:buNone/>
              <a:defRPr sz="2240" b="1"/>
            </a:lvl6pPr>
            <a:lvl7pPr marL="3840528" indent="0">
              <a:buNone/>
              <a:defRPr sz="2240" b="1"/>
            </a:lvl7pPr>
            <a:lvl8pPr marL="4480616" indent="0">
              <a:buNone/>
              <a:defRPr sz="2240" b="1"/>
            </a:lvl8pPr>
            <a:lvl9pPr marL="5120704" indent="0">
              <a:buNone/>
              <a:defRPr sz="224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641081" y="3507105"/>
            <a:ext cx="7256462" cy="515842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B556B-3EEE-4313-9076-2224DACC449E}" type="datetimeFigureOut">
              <a:rPr lang="fr-FR" smtClean="0"/>
              <a:t>21/03/2022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4CBC0-5395-482B-A9AB-036EE0B74CF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7395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B556B-3EEE-4313-9076-2224DACC449E}" type="datetimeFigureOut">
              <a:rPr lang="fr-FR" smtClean="0"/>
              <a:t>21/03/2022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4CBC0-5395-482B-A9AB-036EE0B74CF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1391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B556B-3EEE-4313-9076-2224DACC449E}" type="datetimeFigureOut">
              <a:rPr lang="fr-FR" smtClean="0"/>
              <a:t>21/03/2022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4CBC0-5395-482B-A9AB-036EE0B74CF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7074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5704" y="640080"/>
            <a:ext cx="5505132" cy="2240280"/>
          </a:xfrm>
        </p:spPr>
        <p:txBody>
          <a:bodyPr anchor="b"/>
          <a:lstStyle>
            <a:lvl1pPr>
              <a:defRPr sz="448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56462" y="1382397"/>
            <a:ext cx="8641081" cy="6823075"/>
          </a:xfrm>
        </p:spPr>
        <p:txBody>
          <a:bodyPr/>
          <a:lstStyle>
            <a:lvl1pPr>
              <a:defRPr sz="4480"/>
            </a:lvl1pPr>
            <a:lvl2pPr>
              <a:defRPr sz="3920"/>
            </a:lvl2pPr>
            <a:lvl3pPr>
              <a:defRPr sz="336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5704" y="2880361"/>
            <a:ext cx="5505132" cy="5336223"/>
          </a:xfrm>
        </p:spPr>
        <p:txBody>
          <a:bodyPr/>
          <a:lstStyle>
            <a:lvl1pPr marL="0" indent="0">
              <a:buNone/>
              <a:defRPr sz="2240"/>
            </a:lvl1pPr>
            <a:lvl2pPr marL="640088" indent="0">
              <a:buNone/>
              <a:defRPr sz="1961"/>
            </a:lvl2pPr>
            <a:lvl3pPr marL="1280176" indent="0">
              <a:buNone/>
              <a:defRPr sz="1680"/>
            </a:lvl3pPr>
            <a:lvl4pPr marL="1920264" indent="0">
              <a:buNone/>
              <a:defRPr sz="1401"/>
            </a:lvl4pPr>
            <a:lvl5pPr marL="2560352" indent="0">
              <a:buNone/>
              <a:defRPr sz="1401"/>
            </a:lvl5pPr>
            <a:lvl6pPr marL="3200440" indent="0">
              <a:buNone/>
              <a:defRPr sz="1401"/>
            </a:lvl6pPr>
            <a:lvl7pPr marL="3840528" indent="0">
              <a:buNone/>
              <a:defRPr sz="1401"/>
            </a:lvl7pPr>
            <a:lvl8pPr marL="4480616" indent="0">
              <a:buNone/>
              <a:defRPr sz="1401"/>
            </a:lvl8pPr>
            <a:lvl9pPr marL="5120704" indent="0">
              <a:buNone/>
              <a:defRPr sz="140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B556B-3EEE-4313-9076-2224DACC449E}" type="datetimeFigureOut">
              <a:rPr lang="fr-FR" smtClean="0"/>
              <a:t>21/03/2022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4CBC0-5395-482B-A9AB-036EE0B74CF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9373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5704" y="640080"/>
            <a:ext cx="5505132" cy="2240280"/>
          </a:xfrm>
        </p:spPr>
        <p:txBody>
          <a:bodyPr anchor="b"/>
          <a:lstStyle>
            <a:lvl1pPr>
              <a:defRPr sz="448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256462" y="1382397"/>
            <a:ext cx="8641081" cy="6823075"/>
          </a:xfrm>
        </p:spPr>
        <p:txBody>
          <a:bodyPr anchor="t"/>
          <a:lstStyle>
            <a:lvl1pPr marL="0" indent="0">
              <a:buNone/>
              <a:defRPr sz="4480"/>
            </a:lvl1pPr>
            <a:lvl2pPr marL="640088" indent="0">
              <a:buNone/>
              <a:defRPr sz="3920"/>
            </a:lvl2pPr>
            <a:lvl3pPr marL="1280176" indent="0">
              <a:buNone/>
              <a:defRPr sz="3360"/>
            </a:lvl3pPr>
            <a:lvl4pPr marL="1920264" indent="0">
              <a:buNone/>
              <a:defRPr sz="2800"/>
            </a:lvl4pPr>
            <a:lvl5pPr marL="2560352" indent="0">
              <a:buNone/>
              <a:defRPr sz="2800"/>
            </a:lvl5pPr>
            <a:lvl6pPr marL="3200440" indent="0">
              <a:buNone/>
              <a:defRPr sz="2800"/>
            </a:lvl6pPr>
            <a:lvl7pPr marL="3840528" indent="0">
              <a:buNone/>
              <a:defRPr sz="2800"/>
            </a:lvl7pPr>
            <a:lvl8pPr marL="4480616" indent="0">
              <a:buNone/>
              <a:defRPr sz="2800"/>
            </a:lvl8pPr>
            <a:lvl9pPr marL="5120704" indent="0">
              <a:buNone/>
              <a:defRPr sz="28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5704" y="2880361"/>
            <a:ext cx="5505132" cy="5336223"/>
          </a:xfrm>
        </p:spPr>
        <p:txBody>
          <a:bodyPr/>
          <a:lstStyle>
            <a:lvl1pPr marL="0" indent="0">
              <a:buNone/>
              <a:defRPr sz="2240"/>
            </a:lvl1pPr>
            <a:lvl2pPr marL="640088" indent="0">
              <a:buNone/>
              <a:defRPr sz="1961"/>
            </a:lvl2pPr>
            <a:lvl3pPr marL="1280176" indent="0">
              <a:buNone/>
              <a:defRPr sz="1680"/>
            </a:lvl3pPr>
            <a:lvl4pPr marL="1920264" indent="0">
              <a:buNone/>
              <a:defRPr sz="1401"/>
            </a:lvl4pPr>
            <a:lvl5pPr marL="2560352" indent="0">
              <a:buNone/>
              <a:defRPr sz="1401"/>
            </a:lvl5pPr>
            <a:lvl6pPr marL="3200440" indent="0">
              <a:buNone/>
              <a:defRPr sz="1401"/>
            </a:lvl6pPr>
            <a:lvl7pPr marL="3840528" indent="0">
              <a:buNone/>
              <a:defRPr sz="1401"/>
            </a:lvl7pPr>
            <a:lvl8pPr marL="4480616" indent="0">
              <a:buNone/>
              <a:defRPr sz="1401"/>
            </a:lvl8pPr>
            <a:lvl9pPr marL="5120704" indent="0">
              <a:buNone/>
              <a:defRPr sz="140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B556B-3EEE-4313-9076-2224DACC449E}" type="datetimeFigureOut">
              <a:rPr lang="fr-FR" smtClean="0"/>
              <a:t>21/03/2022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4CBC0-5395-482B-A9AB-036EE0B74CF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7936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3482" y="511176"/>
            <a:ext cx="14721840" cy="18557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3482" y="2555876"/>
            <a:ext cx="14721840" cy="60918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73481" y="8898891"/>
            <a:ext cx="384048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7B556B-3EEE-4313-9076-2224DACC449E}" type="datetimeFigureOut">
              <a:rPr lang="fr-FR" smtClean="0"/>
              <a:t>21/03/2022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54042" y="8898891"/>
            <a:ext cx="576072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054841" y="8898891"/>
            <a:ext cx="384048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74CBC0-5395-482B-A9AB-036EE0B74CF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781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1280176" rtl="0" eaLnBrk="1" latinLnBrk="0" hangingPunct="1">
        <a:lnSpc>
          <a:spcPct val="90000"/>
        </a:lnSpc>
        <a:spcBef>
          <a:spcPct val="0"/>
        </a:spcBef>
        <a:buNone/>
        <a:defRPr sz="61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0045" indent="-320045" algn="l" defTabSz="1280176" rtl="0" eaLnBrk="1" latinLnBrk="0" hangingPunct="1">
        <a:lnSpc>
          <a:spcPct val="90000"/>
        </a:lnSpc>
        <a:spcBef>
          <a:spcPts val="1401"/>
        </a:spcBef>
        <a:buFont typeface="Arial" panose="020B0604020202020204" pitchFamily="34" charset="0"/>
        <a:buChar char="•"/>
        <a:defRPr sz="3920" kern="1200">
          <a:solidFill>
            <a:schemeClr val="tx1"/>
          </a:solidFill>
          <a:latin typeface="+mn-lt"/>
          <a:ea typeface="+mn-ea"/>
          <a:cs typeface="+mn-cs"/>
        </a:defRPr>
      </a:lvl1pPr>
      <a:lvl2pPr marL="960133" indent="-320045" algn="l" defTabSz="1280176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600221" indent="-320045" algn="l" defTabSz="1280176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240309" indent="-320045" algn="l" defTabSz="1280176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1" kern="1200">
          <a:solidFill>
            <a:schemeClr val="tx1"/>
          </a:solidFill>
          <a:latin typeface="+mn-lt"/>
          <a:ea typeface="+mn-ea"/>
          <a:cs typeface="+mn-cs"/>
        </a:defRPr>
      </a:lvl4pPr>
      <a:lvl5pPr marL="2880397" indent="-320045" algn="l" defTabSz="1280176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1" kern="1200">
          <a:solidFill>
            <a:schemeClr val="tx1"/>
          </a:solidFill>
          <a:latin typeface="+mn-lt"/>
          <a:ea typeface="+mn-ea"/>
          <a:cs typeface="+mn-cs"/>
        </a:defRPr>
      </a:lvl5pPr>
      <a:lvl6pPr marL="3520485" indent="-320045" algn="l" defTabSz="1280176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1" kern="1200">
          <a:solidFill>
            <a:schemeClr val="tx1"/>
          </a:solidFill>
          <a:latin typeface="+mn-lt"/>
          <a:ea typeface="+mn-ea"/>
          <a:cs typeface="+mn-cs"/>
        </a:defRPr>
      </a:lvl6pPr>
      <a:lvl7pPr marL="4160573" indent="-320045" algn="l" defTabSz="1280176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1" kern="1200">
          <a:solidFill>
            <a:schemeClr val="tx1"/>
          </a:solidFill>
          <a:latin typeface="+mn-lt"/>
          <a:ea typeface="+mn-ea"/>
          <a:cs typeface="+mn-cs"/>
        </a:defRPr>
      </a:lvl7pPr>
      <a:lvl8pPr marL="4800661" indent="-320045" algn="l" defTabSz="1280176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1" kern="1200">
          <a:solidFill>
            <a:schemeClr val="tx1"/>
          </a:solidFill>
          <a:latin typeface="+mn-lt"/>
          <a:ea typeface="+mn-ea"/>
          <a:cs typeface="+mn-cs"/>
        </a:defRPr>
      </a:lvl8pPr>
      <a:lvl9pPr marL="5440749" indent="-320045" algn="l" defTabSz="1280176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80176" rtl="0" eaLnBrk="1" latinLnBrk="0" hangingPunct="1">
        <a:defRPr sz="2521" kern="1200">
          <a:solidFill>
            <a:schemeClr val="tx1"/>
          </a:solidFill>
          <a:latin typeface="+mn-lt"/>
          <a:ea typeface="+mn-ea"/>
          <a:cs typeface="+mn-cs"/>
        </a:defRPr>
      </a:lvl1pPr>
      <a:lvl2pPr marL="640088" algn="l" defTabSz="1280176" rtl="0" eaLnBrk="1" latinLnBrk="0" hangingPunct="1">
        <a:defRPr sz="2521" kern="1200">
          <a:solidFill>
            <a:schemeClr val="tx1"/>
          </a:solidFill>
          <a:latin typeface="+mn-lt"/>
          <a:ea typeface="+mn-ea"/>
          <a:cs typeface="+mn-cs"/>
        </a:defRPr>
      </a:lvl2pPr>
      <a:lvl3pPr marL="1280176" algn="l" defTabSz="1280176" rtl="0" eaLnBrk="1" latinLnBrk="0" hangingPunct="1">
        <a:defRPr sz="2521" kern="1200">
          <a:solidFill>
            <a:schemeClr val="tx1"/>
          </a:solidFill>
          <a:latin typeface="+mn-lt"/>
          <a:ea typeface="+mn-ea"/>
          <a:cs typeface="+mn-cs"/>
        </a:defRPr>
      </a:lvl3pPr>
      <a:lvl4pPr marL="1920264" algn="l" defTabSz="1280176" rtl="0" eaLnBrk="1" latinLnBrk="0" hangingPunct="1">
        <a:defRPr sz="2521" kern="1200">
          <a:solidFill>
            <a:schemeClr val="tx1"/>
          </a:solidFill>
          <a:latin typeface="+mn-lt"/>
          <a:ea typeface="+mn-ea"/>
          <a:cs typeface="+mn-cs"/>
        </a:defRPr>
      </a:lvl4pPr>
      <a:lvl5pPr marL="2560352" algn="l" defTabSz="1280176" rtl="0" eaLnBrk="1" latinLnBrk="0" hangingPunct="1">
        <a:defRPr sz="2521" kern="1200">
          <a:solidFill>
            <a:schemeClr val="tx1"/>
          </a:solidFill>
          <a:latin typeface="+mn-lt"/>
          <a:ea typeface="+mn-ea"/>
          <a:cs typeface="+mn-cs"/>
        </a:defRPr>
      </a:lvl5pPr>
      <a:lvl6pPr marL="3200440" algn="l" defTabSz="1280176" rtl="0" eaLnBrk="1" latinLnBrk="0" hangingPunct="1">
        <a:defRPr sz="2521" kern="1200">
          <a:solidFill>
            <a:schemeClr val="tx1"/>
          </a:solidFill>
          <a:latin typeface="+mn-lt"/>
          <a:ea typeface="+mn-ea"/>
          <a:cs typeface="+mn-cs"/>
        </a:defRPr>
      </a:lvl6pPr>
      <a:lvl7pPr marL="3840528" algn="l" defTabSz="1280176" rtl="0" eaLnBrk="1" latinLnBrk="0" hangingPunct="1">
        <a:defRPr sz="2521" kern="1200">
          <a:solidFill>
            <a:schemeClr val="tx1"/>
          </a:solidFill>
          <a:latin typeface="+mn-lt"/>
          <a:ea typeface="+mn-ea"/>
          <a:cs typeface="+mn-cs"/>
        </a:defRPr>
      </a:lvl7pPr>
      <a:lvl8pPr marL="4480616" algn="l" defTabSz="1280176" rtl="0" eaLnBrk="1" latinLnBrk="0" hangingPunct="1">
        <a:defRPr sz="2521" kern="1200">
          <a:solidFill>
            <a:schemeClr val="tx1"/>
          </a:solidFill>
          <a:latin typeface="+mn-lt"/>
          <a:ea typeface="+mn-ea"/>
          <a:cs typeface="+mn-cs"/>
        </a:defRPr>
      </a:lvl8pPr>
      <a:lvl9pPr marL="5120704" algn="l" defTabSz="1280176" rtl="0" eaLnBrk="1" latinLnBrk="0" hangingPunct="1">
        <a:defRPr sz="252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jpe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30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28.png"/><Relationship Id="rId5" Type="http://schemas.openxmlformats.org/officeDocument/2006/relationships/image" Target="../media/image3.png"/><Relationship Id="rId10" Type="http://schemas.openxmlformats.org/officeDocument/2006/relationships/image" Target="../media/image27.png"/><Relationship Id="rId4" Type="http://schemas.openxmlformats.org/officeDocument/2006/relationships/image" Target="../media/image2.pn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32.png"/><Relationship Id="rId4" Type="http://schemas.openxmlformats.org/officeDocument/2006/relationships/image" Target="../media/image2.png"/><Relationship Id="rId9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34.png"/><Relationship Id="rId4" Type="http://schemas.openxmlformats.org/officeDocument/2006/relationships/image" Target="../media/image2.png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38.png"/><Relationship Id="rId4" Type="http://schemas.openxmlformats.org/officeDocument/2006/relationships/image" Target="../media/image2.png"/><Relationship Id="rId9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13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13.png"/><Relationship Id="rId4" Type="http://schemas.openxmlformats.org/officeDocument/2006/relationships/image" Target="../media/image2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13.png"/><Relationship Id="rId4" Type="http://schemas.openxmlformats.org/officeDocument/2006/relationships/image" Target="../media/image2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0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18.png"/><Relationship Id="rId5" Type="http://schemas.openxmlformats.org/officeDocument/2006/relationships/image" Target="../media/image3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24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1"/>
          <p:cNvGrpSpPr/>
          <p:nvPr/>
        </p:nvGrpSpPr>
        <p:grpSpPr>
          <a:xfrm>
            <a:off x="0" y="2"/>
            <a:ext cx="17068800" cy="1398069"/>
            <a:chOff x="0" y="-1"/>
            <a:chExt cx="9144000" cy="1629319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1F0A532C-3462-47E5-99CA-FE5B6A2D3C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/>
            <a:srcRect r="31607" b="18765"/>
            <a:stretch/>
          </p:blipFill>
          <p:spPr>
            <a:xfrm>
              <a:off x="7064413" y="11426"/>
              <a:ext cx="2079587" cy="1617892"/>
            </a:xfrm>
            <a:prstGeom prst="rect">
              <a:avLst/>
            </a:prstGeom>
          </p:spPr>
        </p:pic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69DD789D-AD4D-4AF4-94FC-FE0F81B4B8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/>
            <a:srcRect b="18478"/>
            <a:stretch/>
          </p:blipFill>
          <p:spPr>
            <a:xfrm>
              <a:off x="2276673" y="11425"/>
              <a:ext cx="2006081" cy="1608838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5D8847BA-721E-481A-9F85-408C75B071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/>
            <a:srcRect t="17720"/>
            <a:stretch/>
          </p:blipFill>
          <p:spPr>
            <a:xfrm>
              <a:off x="4282754" y="-1"/>
              <a:ext cx="2781659" cy="1629317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E814B84B-19E2-4476-8373-C549F53548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/>
            <a:srcRect t="19179"/>
            <a:stretch/>
          </p:blipFill>
          <p:spPr>
            <a:xfrm>
              <a:off x="0" y="10624"/>
              <a:ext cx="2833400" cy="1609639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17436E2B-8E2A-4C7D-8070-60C64299C4DD}"/>
              </a:ext>
            </a:extLst>
          </p:cNvPr>
          <p:cNvSpPr/>
          <p:nvPr/>
        </p:nvSpPr>
        <p:spPr>
          <a:xfrm>
            <a:off x="0" y="0"/>
            <a:ext cx="17068800" cy="1414918"/>
          </a:xfrm>
          <a:prstGeom prst="rect">
            <a:avLst/>
          </a:prstGeom>
          <a:solidFill>
            <a:srgbClr val="2E80D8">
              <a:alpha val="7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80160">
              <a:defRPr/>
            </a:pPr>
            <a:endParaRPr lang="fr-FR" sz="616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9002AFA1-987F-463E-8E7B-4976ED1F8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739446" y="7842352"/>
            <a:ext cx="3123188" cy="1639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e 8"/>
          <p:cNvGrpSpPr/>
          <p:nvPr/>
        </p:nvGrpSpPr>
        <p:grpSpPr>
          <a:xfrm>
            <a:off x="381295" y="8351529"/>
            <a:ext cx="12599976" cy="1447699"/>
            <a:chOff x="336529" y="6086343"/>
            <a:chExt cx="8999983" cy="1034071"/>
          </a:xfrm>
        </p:grpSpPr>
        <p:pic>
          <p:nvPicPr>
            <p:cNvPr id="10" name="Image 9" descr="File:Logo Commission européenne FR.png — Wikimedia Commons"/>
            <p:cNvPicPr/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36529" y="6086343"/>
              <a:ext cx="1115616" cy="83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ctangle 10"/>
            <p:cNvSpPr/>
            <p:nvPr/>
          </p:nvSpPr>
          <p:spPr>
            <a:xfrm>
              <a:off x="1452144" y="6394940"/>
              <a:ext cx="7884368" cy="7254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280160">
                <a:defRPr/>
              </a:pPr>
              <a:r>
                <a:rPr lang="en-GB" sz="200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Funded by the Horizon 2020 Framework Programme of the European Union </a:t>
              </a:r>
            </a:p>
            <a:p>
              <a:pPr defTabSz="1280160">
                <a:defRPr/>
              </a:pPr>
              <a:r>
                <a:rPr lang="en-GB" sz="200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under the </a:t>
              </a:r>
              <a:r>
                <a:rPr lang="fr-FR" sz="2000" dirty="0" err="1">
                  <a:solidFill>
                    <a:prstClr val="black"/>
                  </a:solidFill>
                  <a:latin typeface="Arial Narrow" panose="020B0606020202030204" pitchFamily="34" charset="0"/>
                </a:rPr>
                <a:t>grant</a:t>
              </a:r>
              <a:r>
                <a:rPr lang="fr-FR" sz="200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 N° </a:t>
              </a:r>
              <a:r>
                <a:rPr lang="en-GB" sz="2000" i="1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952306</a:t>
              </a:r>
            </a:p>
            <a:p>
              <a:pPr defTabSz="1280160">
                <a:defRPr/>
              </a:pPr>
              <a:endParaRPr lang="en-GB" sz="2000" dirty="0">
                <a:solidFill>
                  <a:prstClr val="black"/>
                </a:solidFill>
                <a:latin typeface="Arial Narrow" panose="020B0606020202030204" pitchFamily="34" charset="0"/>
              </a:endParaRPr>
            </a:p>
          </p:txBody>
        </p:sp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id="{4F2F73DE-DB38-4D50-9210-AE604B0922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16322" y="1895143"/>
            <a:ext cx="7847028" cy="5229337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495EC159-3A80-44B8-9858-42F00B20C867}"/>
              </a:ext>
            </a:extLst>
          </p:cNvPr>
          <p:cNvSpPr txBox="1"/>
          <p:nvPr/>
        </p:nvSpPr>
        <p:spPr>
          <a:xfrm>
            <a:off x="7006611" y="1431455"/>
            <a:ext cx="100621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i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WorkShop</a:t>
            </a:r>
            <a:r>
              <a:rPr lang="fr-FR" sz="2400" i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on Nanoparticules </a:t>
            </a:r>
            <a:r>
              <a:rPr lang="fr-FR" sz="2400" i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from</a:t>
            </a:r>
            <a:r>
              <a:rPr lang="fr-FR" sz="2400" i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21 to 25 th  March 2022</a:t>
            </a:r>
          </a:p>
          <a:p>
            <a:pPr algn="r"/>
            <a:r>
              <a:rPr lang="fr-FR" sz="2400" i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Pau (France</a:t>
            </a:r>
            <a:r>
              <a:rPr lang="fr-FR" sz="24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)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E7B21515-73D2-482D-B735-EE772C185850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302" y="8224728"/>
            <a:ext cx="2459969" cy="1083976"/>
          </a:xfrm>
          <a:prstGeom prst="rect">
            <a:avLst/>
          </a:prstGeom>
        </p:spPr>
      </p:pic>
      <p:pic>
        <p:nvPicPr>
          <p:cNvPr id="1026" name="Picture 2" descr="UT2A I Laboratoire d'Analyses Chimiques I Analyse de Traces et Ultra-Traces  de Métaux I Pau Bordeaux">
            <a:extLst>
              <a:ext uri="{FF2B5EF4-FFF2-40B4-BE49-F238E27FC236}">
                <a16:creationId xmlns:a16="http://schemas.microsoft.com/office/drawing/2014/main" id="{C5E95F1D-E8BA-4B07-83E7-E9AE540C4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14" y="4898005"/>
            <a:ext cx="2379192" cy="1611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E1B2AAAB-12BD-46B9-B6F8-A1054446FC93}"/>
              </a:ext>
            </a:extLst>
          </p:cNvPr>
          <p:cNvSpPr txBox="1"/>
          <p:nvPr/>
        </p:nvSpPr>
        <p:spPr>
          <a:xfrm>
            <a:off x="2815900" y="183840"/>
            <a:ext cx="121319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>
                <a:solidFill>
                  <a:schemeClr val="bg1"/>
                </a:solidFill>
                <a:latin typeface="Arial Narrow" panose="020B0606020202030204" pitchFamily="34" charset="0"/>
              </a:rPr>
              <a:t>Nanoparticules: </a:t>
            </a:r>
            <a:r>
              <a:rPr lang="fr-FR" sz="44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Analytical</a:t>
            </a:r>
            <a:r>
              <a:rPr lang="fr-FR" sz="4400" b="1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fr-FR" sz="44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strategies</a:t>
            </a:r>
            <a:r>
              <a:rPr lang="fr-FR" sz="4400" b="1" dirty="0">
                <a:solidFill>
                  <a:schemeClr val="bg1"/>
                </a:solidFill>
                <a:latin typeface="Arial Narrow" panose="020B0606020202030204" pitchFamily="34" charset="0"/>
              </a:rPr>
              <a:t> and Applications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D0C24E55-F569-47E1-BEF2-F2F346549DB0}"/>
              </a:ext>
            </a:extLst>
          </p:cNvPr>
          <p:cNvSpPr txBox="1"/>
          <p:nvPr/>
        </p:nvSpPr>
        <p:spPr>
          <a:xfrm>
            <a:off x="41228" y="2728214"/>
            <a:ext cx="404630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>
                <a:latin typeface="Arial Narrow" panose="020B0606020202030204" pitchFamily="34" charset="0"/>
              </a:rPr>
              <a:t>Organised</a:t>
            </a:r>
            <a:r>
              <a:rPr lang="fr-FR" sz="2400" dirty="0">
                <a:latin typeface="Arial Narrow" panose="020B0606020202030204" pitchFamily="34" charset="0"/>
              </a:rPr>
              <a:t> by:</a:t>
            </a:r>
          </a:p>
          <a:p>
            <a:endParaRPr lang="fr-FR" sz="2400" b="1" dirty="0">
              <a:latin typeface="Arial Narrow" panose="020B0606020202030204" pitchFamily="34" charset="0"/>
            </a:endParaRPr>
          </a:p>
          <a:p>
            <a:r>
              <a:rPr lang="fr-FR" sz="2400" b="1" dirty="0">
                <a:latin typeface="Arial Narrow" panose="020B0606020202030204" pitchFamily="34" charset="0"/>
              </a:rPr>
              <a:t>Fabienne Séby &amp; Mathieu </a:t>
            </a:r>
            <a:r>
              <a:rPr lang="fr-FR" sz="2400" b="1" dirty="0" err="1">
                <a:latin typeface="Arial Narrow" panose="020B0606020202030204" pitchFamily="34" charset="0"/>
              </a:rPr>
              <a:t>Menta</a:t>
            </a:r>
            <a:endParaRPr lang="fr-FR" sz="2400" b="1" dirty="0">
              <a:latin typeface="Arial Narrow" panose="020B0606020202030204" pitchFamily="34" charset="0"/>
            </a:endParaRPr>
          </a:p>
          <a:p>
            <a:endParaRPr lang="fr-FR" sz="2400" b="1" dirty="0">
              <a:latin typeface="Arial Narrow" panose="020B0606020202030204" pitchFamily="34" charset="0"/>
            </a:endParaRPr>
          </a:p>
          <a:p>
            <a:r>
              <a:rPr lang="fr-FR" sz="2400" i="1" dirty="0">
                <a:latin typeface="Arial Narrow" panose="020B0606020202030204" pitchFamily="34" charset="0"/>
              </a:rPr>
              <a:t>UT2A, </a:t>
            </a:r>
            <a:r>
              <a:rPr lang="fr-FR" sz="2400" i="1" dirty="0" err="1">
                <a:latin typeface="Arial Narrow" panose="020B0606020202030204" pitchFamily="34" charset="0"/>
              </a:rPr>
              <a:t>Hélioparc</a:t>
            </a:r>
            <a:r>
              <a:rPr lang="fr-FR" sz="2400" i="1" dirty="0">
                <a:latin typeface="Arial Narrow" panose="020B0606020202030204" pitchFamily="34" charset="0"/>
              </a:rPr>
              <a:t>, France</a:t>
            </a:r>
          </a:p>
        </p:txBody>
      </p:sp>
    </p:spTree>
    <p:extLst>
      <p:ext uri="{BB962C8B-B14F-4D97-AF65-F5344CB8AC3E}">
        <p14:creationId xmlns:p14="http://schemas.microsoft.com/office/powerpoint/2010/main" val="634955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1"/>
          <p:cNvGrpSpPr/>
          <p:nvPr/>
        </p:nvGrpSpPr>
        <p:grpSpPr>
          <a:xfrm>
            <a:off x="0" y="2"/>
            <a:ext cx="17068800" cy="1398069"/>
            <a:chOff x="0" y="-1"/>
            <a:chExt cx="9144000" cy="1629319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1F0A532C-3462-47E5-99CA-FE5B6A2D3C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/>
            <a:srcRect r="31607" b="18765"/>
            <a:stretch/>
          </p:blipFill>
          <p:spPr>
            <a:xfrm>
              <a:off x="7064413" y="11426"/>
              <a:ext cx="2079587" cy="1617892"/>
            </a:xfrm>
            <a:prstGeom prst="rect">
              <a:avLst/>
            </a:prstGeom>
          </p:spPr>
        </p:pic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69DD789D-AD4D-4AF4-94FC-FE0F81B4B8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/>
            <a:srcRect b="18478"/>
            <a:stretch/>
          </p:blipFill>
          <p:spPr>
            <a:xfrm>
              <a:off x="2276673" y="11425"/>
              <a:ext cx="2006081" cy="1608838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5D8847BA-721E-481A-9F85-408C75B071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/>
            <a:srcRect t="17720"/>
            <a:stretch/>
          </p:blipFill>
          <p:spPr>
            <a:xfrm>
              <a:off x="4282754" y="-1"/>
              <a:ext cx="2781659" cy="1629317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E814B84B-19E2-4476-8373-C549F53548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/>
            <a:srcRect t="19179"/>
            <a:stretch/>
          </p:blipFill>
          <p:spPr>
            <a:xfrm>
              <a:off x="0" y="10624"/>
              <a:ext cx="2833400" cy="1609639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17436E2B-8E2A-4C7D-8070-60C64299C4DD}"/>
              </a:ext>
            </a:extLst>
          </p:cNvPr>
          <p:cNvSpPr/>
          <p:nvPr/>
        </p:nvSpPr>
        <p:spPr>
          <a:xfrm>
            <a:off x="0" y="-24617"/>
            <a:ext cx="17068800" cy="1414918"/>
          </a:xfrm>
          <a:prstGeom prst="rect">
            <a:avLst/>
          </a:prstGeom>
          <a:solidFill>
            <a:srgbClr val="2E80D8">
              <a:alpha val="7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80160">
              <a:defRPr/>
            </a:pPr>
            <a:r>
              <a:rPr lang="fr-FR" sz="5400" b="1" dirty="0">
                <a:solidFill>
                  <a:prstClr val="white"/>
                </a:solidFill>
                <a:latin typeface="Arial Narrow" panose="020B0606020202030204" pitchFamily="34" charset="0"/>
              </a:rPr>
              <a:t>                          </a:t>
            </a:r>
            <a:r>
              <a:rPr lang="fr-FR" sz="5400" b="1" dirty="0" err="1">
                <a:solidFill>
                  <a:prstClr val="white"/>
                </a:solidFill>
                <a:latin typeface="Arial Narrow" panose="020B0606020202030204" pitchFamily="34" charset="0"/>
              </a:rPr>
              <a:t>Caracterisation</a:t>
            </a:r>
            <a:r>
              <a:rPr lang="fr-FR" sz="5400" b="1" dirty="0">
                <a:solidFill>
                  <a:prstClr val="white"/>
                </a:solidFill>
                <a:latin typeface="Arial Narrow" panose="020B0606020202030204" pitchFamily="34" charset="0"/>
              </a:rPr>
              <a:t> in </a:t>
            </a:r>
            <a:r>
              <a:rPr lang="fr-FR" sz="5400" b="1" dirty="0" err="1">
                <a:solidFill>
                  <a:prstClr val="white"/>
                </a:solidFill>
                <a:latin typeface="Arial Narrow" panose="020B0606020202030204" pitchFamily="34" charset="0"/>
              </a:rPr>
              <a:t>liquid</a:t>
            </a:r>
            <a:r>
              <a:rPr lang="fr-FR" sz="5400" b="1" dirty="0">
                <a:solidFill>
                  <a:prstClr val="white"/>
                </a:solidFill>
                <a:latin typeface="Arial Narrow" panose="020B0606020202030204" pitchFamily="34" charset="0"/>
              </a:rPr>
              <a:t> phase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9002AFA1-987F-463E-8E7B-4976ED1F8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976082" y="8491405"/>
            <a:ext cx="1886552" cy="99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e 8"/>
          <p:cNvGrpSpPr/>
          <p:nvPr/>
        </p:nvGrpSpPr>
        <p:grpSpPr>
          <a:xfrm>
            <a:off x="381295" y="8351529"/>
            <a:ext cx="12599976" cy="1447699"/>
            <a:chOff x="336529" y="6086343"/>
            <a:chExt cx="8999983" cy="1034071"/>
          </a:xfrm>
        </p:grpSpPr>
        <p:pic>
          <p:nvPicPr>
            <p:cNvPr id="10" name="Image 9" descr="File:Logo Commission européenne FR.png — Wikimedia Commons"/>
            <p:cNvPicPr/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36529" y="6086343"/>
              <a:ext cx="1115616" cy="83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ctangle 10"/>
            <p:cNvSpPr/>
            <p:nvPr/>
          </p:nvSpPr>
          <p:spPr>
            <a:xfrm>
              <a:off x="1452144" y="6394940"/>
              <a:ext cx="7884368" cy="7254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280160">
                <a:defRPr/>
              </a:pPr>
              <a:r>
                <a:rPr lang="en-GB" sz="200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Funded by the Horizon 2020 Framework Programme of the European Union </a:t>
              </a:r>
            </a:p>
            <a:p>
              <a:pPr defTabSz="1280160">
                <a:defRPr/>
              </a:pPr>
              <a:r>
                <a:rPr lang="en-GB" sz="200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under the </a:t>
              </a:r>
              <a:r>
                <a:rPr lang="fr-FR" sz="2000" dirty="0" err="1">
                  <a:solidFill>
                    <a:prstClr val="black"/>
                  </a:solidFill>
                  <a:latin typeface="Arial Narrow" panose="020B0606020202030204" pitchFamily="34" charset="0"/>
                </a:rPr>
                <a:t>grant</a:t>
              </a:r>
              <a:r>
                <a:rPr lang="fr-FR" sz="200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 N° </a:t>
              </a:r>
              <a:r>
                <a:rPr lang="en-GB" sz="2000" i="1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952306</a:t>
              </a:r>
            </a:p>
            <a:p>
              <a:pPr defTabSz="1280160">
                <a:defRPr/>
              </a:pPr>
              <a:endParaRPr lang="en-GB" sz="2000" dirty="0">
                <a:solidFill>
                  <a:prstClr val="black"/>
                </a:solidFill>
                <a:latin typeface="Arial Narrow" panose="020B0606020202030204" pitchFamily="34" charset="0"/>
              </a:endParaRPr>
            </a:p>
          </p:txBody>
        </p:sp>
      </p:grpSp>
      <p:pic>
        <p:nvPicPr>
          <p:cNvPr id="15" name="Picture 2">
            <a:extLst>
              <a:ext uri="{FF2B5EF4-FFF2-40B4-BE49-F238E27FC236}">
                <a16:creationId xmlns:a16="http://schemas.microsoft.com/office/drawing/2014/main" id="{4BD9A2B2-04EF-4B7F-87A7-6D52881D9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565" y="3876238"/>
            <a:ext cx="4251910" cy="20017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D3577D74-E5F7-4A55-8ACB-DC69C02A0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878" y="6009965"/>
            <a:ext cx="1403285" cy="159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9">
            <a:extLst>
              <a:ext uri="{FF2B5EF4-FFF2-40B4-BE49-F238E27FC236}">
                <a16:creationId xmlns:a16="http://schemas.microsoft.com/office/drawing/2014/main" id="{506730A2-00E8-4AFF-806C-039BE5817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2336" y="6119741"/>
            <a:ext cx="1864090" cy="1398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0">
            <a:extLst>
              <a:ext uri="{FF2B5EF4-FFF2-40B4-BE49-F238E27FC236}">
                <a16:creationId xmlns:a16="http://schemas.microsoft.com/office/drawing/2014/main" id="{EAB1C330-0EED-4090-8B2D-585B3C692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1" y="6009966"/>
            <a:ext cx="1599276" cy="1599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7">
            <a:extLst>
              <a:ext uri="{FF2B5EF4-FFF2-40B4-BE49-F238E27FC236}">
                <a16:creationId xmlns:a16="http://schemas.microsoft.com/office/drawing/2014/main" id="{2CEBD357-91BD-494C-A047-6A5A8D1BFF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9321" y="3065896"/>
            <a:ext cx="10316308" cy="5285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800" dirty="0">
                <a:latin typeface="Arial Narrow" panose="020B0606020202030204" pitchFamily="34" charset="0"/>
              </a:rPr>
              <a:t>Ex : </a:t>
            </a:r>
            <a:r>
              <a:rPr lang="fr-FR" altLang="fr-FR" sz="2800" dirty="0" err="1">
                <a:latin typeface="Arial Narrow" panose="020B0606020202030204" pitchFamily="34" charset="0"/>
              </a:rPr>
              <a:t>Caracterisation</a:t>
            </a:r>
            <a:r>
              <a:rPr lang="fr-FR" altLang="fr-FR" sz="2800" dirty="0">
                <a:latin typeface="Arial Narrow" panose="020B0606020202030204" pitchFamily="34" charset="0"/>
              </a:rPr>
              <a:t> of Carbon Nano Tubes  (SWCNT et MWCNT)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 dirty="0">
              <a:latin typeface="Arial Narrow" panose="020B0606020202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800" dirty="0">
                <a:latin typeface="Arial Narrow" panose="020B0606020202030204" pitchFamily="34" charset="0"/>
              </a:rPr>
              <a:t>                                                                      	INFO OBTAINED 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 dirty="0">
              <a:latin typeface="Arial Narrow" panose="020B0606020202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800" dirty="0">
                <a:latin typeface="Arial Narrow" panose="020B0606020202030204" pitchFamily="34" charset="0"/>
              </a:rPr>
              <a:t>                                                                      		Size </a:t>
            </a:r>
            <a:r>
              <a:rPr lang="fr-FR" altLang="fr-FR" sz="2800" dirty="0" err="1">
                <a:latin typeface="Arial Narrow" panose="020B0606020202030204" pitchFamily="34" charset="0"/>
              </a:rPr>
              <a:t>distrubution</a:t>
            </a:r>
            <a:endParaRPr lang="fr-FR" altLang="fr-FR" sz="2800" dirty="0">
              <a:latin typeface="Arial Narrow" panose="020B0606020202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600" dirty="0">
              <a:latin typeface="Arial Narrow" panose="020B0606020202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800" dirty="0">
                <a:latin typeface="Arial Narrow" panose="020B0606020202030204" pitchFamily="34" charset="0"/>
              </a:rPr>
              <a:t>                                                                      		Gamme de longueur 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800" dirty="0">
                <a:latin typeface="Arial Narrow" panose="020B0606020202030204" pitchFamily="34" charset="0"/>
              </a:rPr>
              <a:t>                                                                      		</a:t>
            </a:r>
            <a:r>
              <a:rPr lang="fr-FR" altLang="fr-FR" sz="2800" dirty="0" err="1">
                <a:latin typeface="Arial Narrow" panose="020B0606020202030204" pitchFamily="34" charset="0"/>
              </a:rPr>
              <a:t>L</a:t>
            </a:r>
            <a:r>
              <a:rPr lang="fr-FR" altLang="fr-FR" sz="2800" baseline="-25000" dirty="0" err="1">
                <a:latin typeface="Arial Narrow" panose="020B0606020202030204" pitchFamily="34" charset="0"/>
              </a:rPr>
              <a:t>min</a:t>
            </a:r>
            <a:r>
              <a:rPr lang="fr-FR" altLang="fr-FR" sz="2800" dirty="0">
                <a:latin typeface="Arial Narrow" panose="020B0606020202030204" pitchFamily="34" charset="0"/>
              </a:rPr>
              <a:t> = (150 ± 5) nm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800" dirty="0">
                <a:latin typeface="Arial Narrow" panose="020B0606020202030204" pitchFamily="34" charset="0"/>
              </a:rPr>
              <a:t>                                                                      		</a:t>
            </a:r>
            <a:r>
              <a:rPr lang="fr-FR" altLang="fr-FR" sz="2800" dirty="0" err="1">
                <a:latin typeface="Arial Narrow" panose="020B0606020202030204" pitchFamily="34" charset="0"/>
              </a:rPr>
              <a:t>L</a:t>
            </a:r>
            <a:r>
              <a:rPr lang="fr-FR" altLang="fr-FR" sz="2800" baseline="-25000" dirty="0" err="1">
                <a:latin typeface="Arial Narrow" panose="020B0606020202030204" pitchFamily="34" charset="0"/>
              </a:rPr>
              <a:t>max</a:t>
            </a:r>
            <a:r>
              <a:rPr lang="fr-FR" altLang="fr-FR" sz="2800" dirty="0">
                <a:latin typeface="Arial Narrow" panose="020B0606020202030204" pitchFamily="34" charset="0"/>
              </a:rPr>
              <a:t> = (2500 ± 100) nm)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600" dirty="0">
              <a:latin typeface="Arial Narrow" panose="020B0606020202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800" dirty="0">
                <a:latin typeface="Arial Narrow" panose="020B0606020202030204" pitchFamily="34" charset="0"/>
              </a:rPr>
              <a:t>                                                                      		Diamètre 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800" dirty="0">
                <a:latin typeface="Arial Narrow" panose="020B0606020202030204" pitchFamily="34" charset="0"/>
              </a:rPr>
              <a:t>                                                                      		Ø = (1,2 ± 0,2) nm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000" dirty="0">
              <a:latin typeface="Arial Narrow" panose="020B06060202020302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63F6DD3-CF28-4B91-BCFA-8A1AFE94A16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0021" y="3287609"/>
            <a:ext cx="5640265" cy="423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06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1"/>
          <p:cNvGrpSpPr/>
          <p:nvPr/>
        </p:nvGrpSpPr>
        <p:grpSpPr>
          <a:xfrm>
            <a:off x="0" y="2"/>
            <a:ext cx="17068800" cy="1398069"/>
            <a:chOff x="0" y="-1"/>
            <a:chExt cx="9144000" cy="1629319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1F0A532C-3462-47E5-99CA-FE5B6A2D3C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/>
            <a:srcRect r="31607" b="18765"/>
            <a:stretch/>
          </p:blipFill>
          <p:spPr>
            <a:xfrm>
              <a:off x="7064413" y="11426"/>
              <a:ext cx="2079587" cy="1617892"/>
            </a:xfrm>
            <a:prstGeom prst="rect">
              <a:avLst/>
            </a:prstGeom>
          </p:spPr>
        </p:pic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69DD789D-AD4D-4AF4-94FC-FE0F81B4B8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/>
            <a:srcRect b="18478"/>
            <a:stretch/>
          </p:blipFill>
          <p:spPr>
            <a:xfrm>
              <a:off x="2276673" y="11425"/>
              <a:ext cx="2006081" cy="1608838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5D8847BA-721E-481A-9F85-408C75B071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/>
            <a:srcRect t="17720"/>
            <a:stretch/>
          </p:blipFill>
          <p:spPr>
            <a:xfrm>
              <a:off x="4282754" y="-1"/>
              <a:ext cx="2781659" cy="1629317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E814B84B-19E2-4476-8373-C549F53548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/>
            <a:srcRect t="19179"/>
            <a:stretch/>
          </p:blipFill>
          <p:spPr>
            <a:xfrm>
              <a:off x="0" y="10624"/>
              <a:ext cx="2833400" cy="1609639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17436E2B-8E2A-4C7D-8070-60C64299C4DD}"/>
              </a:ext>
            </a:extLst>
          </p:cNvPr>
          <p:cNvSpPr/>
          <p:nvPr/>
        </p:nvSpPr>
        <p:spPr>
          <a:xfrm>
            <a:off x="0" y="-24617"/>
            <a:ext cx="17068800" cy="1414918"/>
          </a:xfrm>
          <a:prstGeom prst="rect">
            <a:avLst/>
          </a:prstGeom>
          <a:solidFill>
            <a:srgbClr val="2E80D8">
              <a:alpha val="7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80160">
              <a:defRPr/>
            </a:pPr>
            <a:r>
              <a:rPr lang="fr-FR" sz="5400" b="1" dirty="0" err="1">
                <a:solidFill>
                  <a:prstClr val="white"/>
                </a:solidFill>
                <a:latin typeface="Arial Narrow" panose="020B0606020202030204" pitchFamily="34" charset="0"/>
              </a:rPr>
              <a:t>Caracterisation</a:t>
            </a:r>
            <a:r>
              <a:rPr lang="fr-FR" sz="5400" b="1" dirty="0">
                <a:solidFill>
                  <a:prstClr val="white"/>
                </a:solidFill>
                <a:latin typeface="Arial Narrow" panose="020B0606020202030204" pitchFamily="34" charset="0"/>
              </a:rPr>
              <a:t> in </a:t>
            </a:r>
            <a:r>
              <a:rPr lang="fr-FR" sz="5400" b="1" dirty="0" err="1">
                <a:solidFill>
                  <a:prstClr val="white"/>
                </a:solidFill>
                <a:latin typeface="Arial Narrow" panose="020B0606020202030204" pitchFamily="34" charset="0"/>
              </a:rPr>
              <a:t>liquid</a:t>
            </a:r>
            <a:r>
              <a:rPr lang="fr-FR" sz="5400" b="1" dirty="0">
                <a:solidFill>
                  <a:prstClr val="white"/>
                </a:solidFill>
                <a:latin typeface="Arial Narrow" panose="020B0606020202030204" pitchFamily="34" charset="0"/>
              </a:rPr>
              <a:t> phase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9002AFA1-987F-463E-8E7B-4976ED1F8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976082" y="8491405"/>
            <a:ext cx="1886552" cy="99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 9" descr="File:Logo Commission européenne FR.png — Wikimedia Commons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1295" y="8351529"/>
            <a:ext cx="1561862" cy="1171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4">
            <a:extLst>
              <a:ext uri="{FF2B5EF4-FFF2-40B4-BE49-F238E27FC236}">
                <a16:creationId xmlns:a16="http://schemas.microsoft.com/office/drawing/2014/main" id="{630772B8-3EE2-415F-9D9C-64C0A7672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046" y="1422688"/>
            <a:ext cx="9951335" cy="8148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3C8631F4-FC81-4502-9E69-F23529018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3520" y="6692061"/>
            <a:ext cx="2857500" cy="207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885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1"/>
          <p:cNvGrpSpPr/>
          <p:nvPr/>
        </p:nvGrpSpPr>
        <p:grpSpPr>
          <a:xfrm>
            <a:off x="0" y="2"/>
            <a:ext cx="17068800" cy="1398069"/>
            <a:chOff x="0" y="-1"/>
            <a:chExt cx="9144000" cy="1629319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1F0A532C-3462-47E5-99CA-FE5B6A2D3C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/>
            <a:srcRect r="31607" b="18765"/>
            <a:stretch/>
          </p:blipFill>
          <p:spPr>
            <a:xfrm>
              <a:off x="7064413" y="11426"/>
              <a:ext cx="2079587" cy="1617892"/>
            </a:xfrm>
            <a:prstGeom prst="rect">
              <a:avLst/>
            </a:prstGeom>
          </p:spPr>
        </p:pic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69DD789D-AD4D-4AF4-94FC-FE0F81B4B8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/>
            <a:srcRect b="18478"/>
            <a:stretch/>
          </p:blipFill>
          <p:spPr>
            <a:xfrm>
              <a:off x="2276673" y="11425"/>
              <a:ext cx="2006081" cy="1608838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5D8847BA-721E-481A-9F85-408C75B071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/>
            <a:srcRect t="17720"/>
            <a:stretch/>
          </p:blipFill>
          <p:spPr>
            <a:xfrm>
              <a:off x="4282754" y="-1"/>
              <a:ext cx="2781659" cy="1629317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E814B84B-19E2-4476-8373-C549F53548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/>
            <a:srcRect t="19179"/>
            <a:stretch/>
          </p:blipFill>
          <p:spPr>
            <a:xfrm>
              <a:off x="0" y="10624"/>
              <a:ext cx="2833400" cy="1609639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17436E2B-8E2A-4C7D-8070-60C64299C4DD}"/>
              </a:ext>
            </a:extLst>
          </p:cNvPr>
          <p:cNvSpPr/>
          <p:nvPr/>
        </p:nvSpPr>
        <p:spPr>
          <a:xfrm>
            <a:off x="0" y="-24617"/>
            <a:ext cx="17068800" cy="1414918"/>
          </a:xfrm>
          <a:prstGeom prst="rect">
            <a:avLst/>
          </a:prstGeom>
          <a:solidFill>
            <a:srgbClr val="2E80D8">
              <a:alpha val="7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80160">
              <a:defRPr/>
            </a:pPr>
            <a:r>
              <a:rPr lang="fr-FR" sz="4800" b="1" dirty="0">
                <a:solidFill>
                  <a:prstClr val="white"/>
                </a:solidFill>
                <a:latin typeface="Arial Narrow" panose="020B0606020202030204" pitchFamily="34" charset="0"/>
              </a:rPr>
              <a:t>					</a:t>
            </a:r>
            <a:r>
              <a:rPr lang="fr-FR" sz="6000" b="1" dirty="0" err="1">
                <a:solidFill>
                  <a:prstClr val="white"/>
                </a:solidFill>
                <a:latin typeface="Arial Narrow" panose="020B0606020202030204" pitchFamily="34" charset="0"/>
              </a:rPr>
              <a:t>Organic</a:t>
            </a:r>
            <a:r>
              <a:rPr lang="fr-FR" sz="6000" b="1" dirty="0">
                <a:solidFill>
                  <a:prstClr val="white"/>
                </a:solidFill>
                <a:latin typeface="Arial Narrow" panose="020B0606020202030204" pitchFamily="34" charset="0"/>
              </a:rPr>
              <a:t> world</a:t>
            </a:r>
            <a:endParaRPr lang="fr-FR" sz="4800" b="1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9002AFA1-987F-463E-8E7B-4976ED1F8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976082" y="8491405"/>
            <a:ext cx="1886552" cy="99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e 8"/>
          <p:cNvGrpSpPr/>
          <p:nvPr/>
        </p:nvGrpSpPr>
        <p:grpSpPr>
          <a:xfrm>
            <a:off x="381295" y="8351529"/>
            <a:ext cx="12599976" cy="1447699"/>
            <a:chOff x="336529" y="6086343"/>
            <a:chExt cx="8999983" cy="1034071"/>
          </a:xfrm>
        </p:grpSpPr>
        <p:pic>
          <p:nvPicPr>
            <p:cNvPr id="10" name="Image 9" descr="File:Logo Commission européenne FR.png — Wikimedia Commons"/>
            <p:cNvPicPr/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36529" y="6086343"/>
              <a:ext cx="1115616" cy="83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ctangle 10"/>
            <p:cNvSpPr/>
            <p:nvPr/>
          </p:nvSpPr>
          <p:spPr>
            <a:xfrm>
              <a:off x="1452144" y="6394940"/>
              <a:ext cx="7884368" cy="7254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280160">
                <a:defRPr/>
              </a:pPr>
              <a:r>
                <a:rPr lang="en-GB" sz="200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Funded by the Horizon 2020 Framework Programme of the European Union </a:t>
              </a:r>
            </a:p>
            <a:p>
              <a:pPr defTabSz="1280160">
                <a:defRPr/>
              </a:pPr>
              <a:r>
                <a:rPr lang="en-GB" sz="200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under the </a:t>
              </a:r>
              <a:r>
                <a:rPr lang="fr-FR" sz="2000" dirty="0" err="1">
                  <a:solidFill>
                    <a:prstClr val="black"/>
                  </a:solidFill>
                  <a:latin typeface="Arial Narrow" panose="020B0606020202030204" pitchFamily="34" charset="0"/>
                </a:rPr>
                <a:t>grant</a:t>
              </a:r>
              <a:r>
                <a:rPr lang="fr-FR" sz="200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 N° </a:t>
              </a:r>
              <a:r>
                <a:rPr lang="en-GB" sz="2000" i="1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952306</a:t>
              </a:r>
            </a:p>
            <a:p>
              <a:pPr defTabSz="1280160">
                <a:defRPr/>
              </a:pPr>
              <a:endParaRPr lang="en-GB" sz="2000" dirty="0">
                <a:solidFill>
                  <a:prstClr val="black"/>
                </a:solidFill>
                <a:latin typeface="Arial Narrow" panose="020B0606020202030204" pitchFamily="34" charset="0"/>
              </a:endParaRPr>
            </a:p>
          </p:txBody>
        </p:sp>
      </p:grpSp>
      <p:pic>
        <p:nvPicPr>
          <p:cNvPr id="12" name="Picture 11" descr="face">
            <a:extLst>
              <a:ext uri="{FF2B5EF4-FFF2-40B4-BE49-F238E27FC236}">
                <a16:creationId xmlns:a16="http://schemas.microsoft.com/office/drawing/2014/main" id="{FBEFB62B-E7F1-4099-9D15-EFF6BD71B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0319" y="2414954"/>
            <a:ext cx="8143486" cy="5274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A5C67E2C-0913-4DA8-A9FA-971D0DA0A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95" y="2069257"/>
            <a:ext cx="5289013" cy="4078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F9510C37-B926-443A-9103-51C1523EDFE3}"/>
              </a:ext>
            </a:extLst>
          </p:cNvPr>
          <p:cNvSpPr txBox="1"/>
          <p:nvPr/>
        </p:nvSpPr>
        <p:spPr>
          <a:xfrm>
            <a:off x="9011389" y="2293338"/>
            <a:ext cx="2161169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800" b="1" dirty="0">
                <a:solidFill>
                  <a:schemeClr val="tx2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Organic world</a:t>
            </a:r>
          </a:p>
        </p:txBody>
      </p:sp>
      <p:sp>
        <p:nvSpPr>
          <p:cNvPr id="16" name="ZoneTexte 7">
            <a:extLst>
              <a:ext uri="{FF2B5EF4-FFF2-40B4-BE49-F238E27FC236}">
                <a16:creationId xmlns:a16="http://schemas.microsoft.com/office/drawing/2014/main" id="{BF1FE6E6-3C37-4BB9-9428-F881F69238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4674" y="7121799"/>
            <a:ext cx="384913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b="1" dirty="0">
                <a:latin typeface="Arial Narrow" panose="020B0606020202030204" pitchFamily="34" charset="0"/>
              </a:rPr>
              <a:t>Carbon </a:t>
            </a:r>
            <a:r>
              <a:rPr lang="en-US" altLang="fr-FR" b="1" dirty="0" err="1">
                <a:latin typeface="Arial Narrow" panose="020B0606020202030204" pitchFamily="34" charset="0"/>
              </a:rPr>
              <a:t>nanoparticules</a:t>
            </a:r>
            <a:endParaRPr lang="en-US" altLang="fr-FR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20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1"/>
          <p:cNvGrpSpPr/>
          <p:nvPr/>
        </p:nvGrpSpPr>
        <p:grpSpPr>
          <a:xfrm>
            <a:off x="0" y="2"/>
            <a:ext cx="17068800" cy="1398069"/>
            <a:chOff x="0" y="-1"/>
            <a:chExt cx="9144000" cy="1629319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1F0A532C-3462-47E5-99CA-FE5B6A2D3C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/>
            <a:srcRect r="31607" b="18765"/>
            <a:stretch/>
          </p:blipFill>
          <p:spPr>
            <a:xfrm>
              <a:off x="7064413" y="11426"/>
              <a:ext cx="2079587" cy="1617892"/>
            </a:xfrm>
            <a:prstGeom prst="rect">
              <a:avLst/>
            </a:prstGeom>
          </p:spPr>
        </p:pic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69DD789D-AD4D-4AF4-94FC-FE0F81B4B8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/>
            <a:srcRect b="18478"/>
            <a:stretch/>
          </p:blipFill>
          <p:spPr>
            <a:xfrm>
              <a:off x="2276673" y="11425"/>
              <a:ext cx="2006081" cy="1608838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5D8847BA-721E-481A-9F85-408C75B071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/>
            <a:srcRect t="17720"/>
            <a:stretch/>
          </p:blipFill>
          <p:spPr>
            <a:xfrm>
              <a:off x="4282754" y="-1"/>
              <a:ext cx="2781659" cy="1629317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E814B84B-19E2-4476-8373-C549F53548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/>
            <a:srcRect t="19179"/>
            <a:stretch/>
          </p:blipFill>
          <p:spPr>
            <a:xfrm>
              <a:off x="0" y="10624"/>
              <a:ext cx="2833400" cy="1609639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17436E2B-8E2A-4C7D-8070-60C64299C4DD}"/>
              </a:ext>
            </a:extLst>
          </p:cNvPr>
          <p:cNvSpPr/>
          <p:nvPr/>
        </p:nvSpPr>
        <p:spPr>
          <a:xfrm>
            <a:off x="0" y="-24617"/>
            <a:ext cx="17068800" cy="1414918"/>
          </a:xfrm>
          <a:prstGeom prst="rect">
            <a:avLst/>
          </a:prstGeom>
          <a:solidFill>
            <a:srgbClr val="2E80D8">
              <a:alpha val="7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80160">
              <a:defRPr/>
            </a:pPr>
            <a:endParaRPr lang="fr-FR" sz="3200" b="1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9002AFA1-987F-463E-8E7B-4976ED1F8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976082" y="8491405"/>
            <a:ext cx="1886552" cy="99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 9" descr="File:Logo Commission européenne FR.png — Wikimedia Commons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1295" y="8351529"/>
            <a:ext cx="1561862" cy="1171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6780FCF8-1545-4656-A8D6-F4855B0DF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8" t="25626" r="68555" b="13126"/>
          <a:stretch>
            <a:fillRect/>
          </a:stretch>
        </p:blipFill>
        <p:spPr bwMode="auto">
          <a:xfrm>
            <a:off x="3259016" y="1449755"/>
            <a:ext cx="8733692" cy="8151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7FE6B5F8-3020-4C97-BD9F-B38DFC83A6AF}"/>
              </a:ext>
            </a:extLst>
          </p:cNvPr>
          <p:cNvSpPr txBox="1"/>
          <p:nvPr/>
        </p:nvSpPr>
        <p:spPr>
          <a:xfrm>
            <a:off x="6983295" y="9119"/>
            <a:ext cx="2811988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6000" b="1" dirty="0">
                <a:solidFill>
                  <a:schemeClr val="bg1"/>
                </a:solidFill>
                <a:latin typeface="Arial Narrow" pitchFamily="34" charset="0"/>
              </a:rPr>
              <a:t>Real life!</a:t>
            </a:r>
          </a:p>
        </p:txBody>
      </p:sp>
    </p:spTree>
    <p:extLst>
      <p:ext uri="{BB962C8B-B14F-4D97-AF65-F5344CB8AC3E}">
        <p14:creationId xmlns:p14="http://schemas.microsoft.com/office/powerpoint/2010/main" val="308195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1"/>
          <p:cNvGrpSpPr/>
          <p:nvPr/>
        </p:nvGrpSpPr>
        <p:grpSpPr>
          <a:xfrm>
            <a:off x="0" y="2"/>
            <a:ext cx="17068800" cy="1398069"/>
            <a:chOff x="0" y="-1"/>
            <a:chExt cx="9144000" cy="1629319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1F0A532C-3462-47E5-99CA-FE5B6A2D3C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/>
            <a:srcRect r="31607" b="18765"/>
            <a:stretch/>
          </p:blipFill>
          <p:spPr>
            <a:xfrm>
              <a:off x="7064413" y="11426"/>
              <a:ext cx="2079587" cy="1617892"/>
            </a:xfrm>
            <a:prstGeom prst="rect">
              <a:avLst/>
            </a:prstGeom>
          </p:spPr>
        </p:pic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69DD789D-AD4D-4AF4-94FC-FE0F81B4B8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/>
            <a:srcRect b="18478"/>
            <a:stretch/>
          </p:blipFill>
          <p:spPr>
            <a:xfrm>
              <a:off x="2276673" y="11425"/>
              <a:ext cx="2006081" cy="1608838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5D8847BA-721E-481A-9F85-408C75B071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/>
            <a:srcRect t="17720"/>
            <a:stretch/>
          </p:blipFill>
          <p:spPr>
            <a:xfrm>
              <a:off x="4282754" y="-1"/>
              <a:ext cx="2781659" cy="1629317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E814B84B-19E2-4476-8373-C549F53548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/>
            <a:srcRect t="19179"/>
            <a:stretch/>
          </p:blipFill>
          <p:spPr>
            <a:xfrm>
              <a:off x="0" y="10624"/>
              <a:ext cx="2833400" cy="1609639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17436E2B-8E2A-4C7D-8070-60C64299C4DD}"/>
              </a:ext>
            </a:extLst>
          </p:cNvPr>
          <p:cNvSpPr/>
          <p:nvPr/>
        </p:nvSpPr>
        <p:spPr>
          <a:xfrm>
            <a:off x="0" y="-24617"/>
            <a:ext cx="17068800" cy="1414918"/>
          </a:xfrm>
          <a:prstGeom prst="rect">
            <a:avLst/>
          </a:prstGeom>
          <a:solidFill>
            <a:srgbClr val="2E80D8">
              <a:alpha val="7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80160">
              <a:defRPr/>
            </a:pPr>
            <a:r>
              <a:rPr lang="fr-FR" sz="4800" b="1" dirty="0">
                <a:solidFill>
                  <a:prstClr val="white"/>
                </a:solidFill>
                <a:latin typeface="Arial Narrow" panose="020B0606020202030204" pitchFamily="34" charset="0"/>
              </a:rPr>
              <a:t>Evolution of Nanoparticules in the </a:t>
            </a:r>
            <a:r>
              <a:rPr lang="fr-FR" sz="4800" b="1" dirty="0" err="1">
                <a:solidFill>
                  <a:prstClr val="white"/>
                </a:solidFill>
                <a:latin typeface="Arial Narrow" panose="020B0606020202030204" pitchFamily="34" charset="0"/>
              </a:rPr>
              <a:t>Environment</a:t>
            </a:r>
            <a:endParaRPr lang="fr-FR" sz="4800" b="1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9002AFA1-987F-463E-8E7B-4976ED1F8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976082" y="8491405"/>
            <a:ext cx="1886552" cy="99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e 8"/>
          <p:cNvGrpSpPr/>
          <p:nvPr/>
        </p:nvGrpSpPr>
        <p:grpSpPr>
          <a:xfrm>
            <a:off x="381295" y="8351529"/>
            <a:ext cx="12599976" cy="1447699"/>
            <a:chOff x="336529" y="6086343"/>
            <a:chExt cx="8999983" cy="1034071"/>
          </a:xfrm>
        </p:grpSpPr>
        <p:pic>
          <p:nvPicPr>
            <p:cNvPr id="10" name="Image 9" descr="File:Logo Commission européenne FR.png — Wikimedia Commons"/>
            <p:cNvPicPr/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36529" y="6086343"/>
              <a:ext cx="1115616" cy="83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ctangle 10"/>
            <p:cNvSpPr/>
            <p:nvPr/>
          </p:nvSpPr>
          <p:spPr>
            <a:xfrm>
              <a:off x="1452144" y="6394940"/>
              <a:ext cx="7884368" cy="7254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280160">
                <a:defRPr/>
              </a:pPr>
              <a:r>
                <a:rPr lang="en-GB" sz="200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Funded by the Horizon 2020 Framework Programme of the European Union </a:t>
              </a:r>
            </a:p>
            <a:p>
              <a:pPr defTabSz="1280160">
                <a:defRPr/>
              </a:pPr>
              <a:r>
                <a:rPr lang="en-GB" sz="200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under the </a:t>
              </a:r>
              <a:r>
                <a:rPr lang="fr-FR" sz="2000" dirty="0" err="1">
                  <a:solidFill>
                    <a:prstClr val="black"/>
                  </a:solidFill>
                  <a:latin typeface="Arial Narrow" panose="020B0606020202030204" pitchFamily="34" charset="0"/>
                </a:rPr>
                <a:t>grant</a:t>
              </a:r>
              <a:r>
                <a:rPr lang="fr-FR" sz="200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 N° </a:t>
              </a:r>
              <a:r>
                <a:rPr lang="en-GB" sz="2000" i="1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952306</a:t>
              </a:r>
            </a:p>
            <a:p>
              <a:pPr defTabSz="1280160">
                <a:defRPr/>
              </a:pPr>
              <a:endParaRPr lang="en-GB" sz="2000" dirty="0">
                <a:solidFill>
                  <a:prstClr val="black"/>
                </a:solidFill>
                <a:latin typeface="Arial Narrow" panose="020B0606020202030204" pitchFamily="34" charset="0"/>
              </a:endParaRPr>
            </a:p>
          </p:txBody>
        </p:sp>
      </p:grpSp>
      <p:pic>
        <p:nvPicPr>
          <p:cNvPr id="12" name="Picture 2">
            <a:extLst>
              <a:ext uri="{FF2B5EF4-FFF2-40B4-BE49-F238E27FC236}">
                <a16:creationId xmlns:a16="http://schemas.microsoft.com/office/drawing/2014/main" id="{714CD3A9-0187-4138-8583-CBCFFE663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6" t="22501" r="59375" b="19374"/>
          <a:stretch>
            <a:fillRect/>
          </a:stretch>
        </p:blipFill>
        <p:spPr bwMode="auto">
          <a:xfrm>
            <a:off x="3015342" y="1464416"/>
            <a:ext cx="11038115" cy="6580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ZoneTexte 3">
            <a:extLst>
              <a:ext uri="{FF2B5EF4-FFF2-40B4-BE49-F238E27FC236}">
                <a16:creationId xmlns:a16="http://schemas.microsoft.com/office/drawing/2014/main" id="{8FB9022A-26CF-450F-985B-94BED0B409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94756" y="8045378"/>
            <a:ext cx="6338887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1400">
                <a:latin typeface="Arial Narrow" panose="020B0606020202030204" pitchFamily="34" charset="0"/>
              </a:rPr>
              <a:t>Environmental behavior and ecotoxicity of engineered nanoparticles to algae, plants, and fungi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1400">
                <a:latin typeface="Arial Narrow" panose="020B0606020202030204" pitchFamily="34" charset="0"/>
              </a:rPr>
              <a:t>E. Navarro et al.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1400" b="1" i="1">
                <a:latin typeface="Arial Narrow" panose="020B0606020202030204" pitchFamily="34" charset="0"/>
              </a:rPr>
              <a:t>Ecotoxicology</a:t>
            </a:r>
            <a:r>
              <a:rPr lang="en-US" altLang="fr-FR" sz="1400">
                <a:latin typeface="Arial Narrow" panose="020B0606020202030204" pitchFamily="34" charset="0"/>
              </a:rPr>
              <a:t> (</a:t>
            </a:r>
            <a:r>
              <a:rPr lang="en-US" altLang="fr-FR" sz="1400" b="1">
                <a:latin typeface="Arial Narrow" panose="020B0606020202030204" pitchFamily="34" charset="0"/>
              </a:rPr>
              <a:t>2008)</a:t>
            </a:r>
            <a:r>
              <a:rPr lang="en-US" altLang="fr-FR" sz="1400">
                <a:latin typeface="Arial Narrow" panose="020B0606020202030204" pitchFamily="34" charset="0"/>
              </a:rPr>
              <a:t> 17: 372</a:t>
            </a:r>
          </a:p>
        </p:txBody>
      </p:sp>
    </p:spTree>
    <p:extLst>
      <p:ext uri="{BB962C8B-B14F-4D97-AF65-F5344CB8AC3E}">
        <p14:creationId xmlns:p14="http://schemas.microsoft.com/office/powerpoint/2010/main" val="1596082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1"/>
          <p:cNvGrpSpPr/>
          <p:nvPr/>
        </p:nvGrpSpPr>
        <p:grpSpPr>
          <a:xfrm>
            <a:off x="0" y="2"/>
            <a:ext cx="17068800" cy="1398069"/>
            <a:chOff x="0" y="-1"/>
            <a:chExt cx="9144000" cy="1629319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1F0A532C-3462-47E5-99CA-FE5B6A2D3C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/>
            <a:srcRect r="31607" b="18765"/>
            <a:stretch/>
          </p:blipFill>
          <p:spPr>
            <a:xfrm>
              <a:off x="7064413" y="11426"/>
              <a:ext cx="2079587" cy="1617892"/>
            </a:xfrm>
            <a:prstGeom prst="rect">
              <a:avLst/>
            </a:prstGeom>
          </p:spPr>
        </p:pic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69DD789D-AD4D-4AF4-94FC-FE0F81B4B8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/>
            <a:srcRect b="18478"/>
            <a:stretch/>
          </p:blipFill>
          <p:spPr>
            <a:xfrm>
              <a:off x="2276673" y="11425"/>
              <a:ext cx="2006081" cy="1608838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5D8847BA-721E-481A-9F85-408C75B071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/>
            <a:srcRect t="17720"/>
            <a:stretch/>
          </p:blipFill>
          <p:spPr>
            <a:xfrm>
              <a:off x="4282754" y="-1"/>
              <a:ext cx="2781659" cy="1629317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E814B84B-19E2-4476-8373-C549F53548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/>
            <a:srcRect t="19179"/>
            <a:stretch/>
          </p:blipFill>
          <p:spPr>
            <a:xfrm>
              <a:off x="0" y="10624"/>
              <a:ext cx="2833400" cy="1609639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17436E2B-8E2A-4C7D-8070-60C64299C4DD}"/>
              </a:ext>
            </a:extLst>
          </p:cNvPr>
          <p:cNvSpPr/>
          <p:nvPr/>
        </p:nvSpPr>
        <p:spPr>
          <a:xfrm>
            <a:off x="0" y="-24617"/>
            <a:ext cx="17068800" cy="1414918"/>
          </a:xfrm>
          <a:prstGeom prst="rect">
            <a:avLst/>
          </a:prstGeom>
          <a:solidFill>
            <a:srgbClr val="2E80D8">
              <a:alpha val="7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80160">
              <a:defRPr/>
            </a:pPr>
            <a:r>
              <a:rPr lang="fr-FR" sz="4000" b="1" dirty="0" err="1">
                <a:solidFill>
                  <a:prstClr val="white"/>
                </a:solidFill>
                <a:latin typeface="Arial Narrow" panose="020B0606020202030204" pitchFamily="34" charset="0"/>
              </a:rPr>
              <a:t>Analytical</a:t>
            </a:r>
            <a:r>
              <a:rPr lang="fr-FR" sz="4000" b="1" dirty="0">
                <a:solidFill>
                  <a:prstClr val="white"/>
                </a:solidFill>
                <a:latin typeface="Arial Narrow" panose="020B0606020202030204" pitchFamily="34" charset="0"/>
              </a:rPr>
              <a:t> </a:t>
            </a:r>
            <a:r>
              <a:rPr lang="fr-FR" sz="4000" b="1" dirty="0" err="1">
                <a:solidFill>
                  <a:prstClr val="white"/>
                </a:solidFill>
                <a:latin typeface="Arial Narrow" panose="020B0606020202030204" pitchFamily="34" charset="0"/>
              </a:rPr>
              <a:t>Strategies</a:t>
            </a:r>
            <a:r>
              <a:rPr lang="fr-FR" sz="4000" b="1" dirty="0">
                <a:solidFill>
                  <a:prstClr val="white"/>
                </a:solidFill>
                <a:latin typeface="Arial Narrow" panose="020B0606020202030204" pitchFamily="34" charset="0"/>
              </a:rPr>
              <a:t> for </a:t>
            </a:r>
            <a:r>
              <a:rPr lang="fr-FR" sz="4000" b="1" dirty="0" err="1">
                <a:solidFill>
                  <a:prstClr val="white"/>
                </a:solidFill>
                <a:latin typeface="Arial Narrow" panose="020B0606020202030204" pitchFamily="34" charset="0"/>
              </a:rPr>
              <a:t>NanoParticles</a:t>
            </a:r>
            <a:r>
              <a:rPr lang="fr-FR" sz="4000" b="1" dirty="0">
                <a:solidFill>
                  <a:prstClr val="white"/>
                </a:solidFill>
                <a:latin typeface="Arial Narrow" panose="020B0606020202030204" pitchFamily="34" charset="0"/>
              </a:rPr>
              <a:t> </a:t>
            </a:r>
            <a:r>
              <a:rPr lang="fr-FR" sz="4000" b="1" dirty="0" err="1">
                <a:solidFill>
                  <a:prstClr val="white"/>
                </a:solidFill>
                <a:latin typeface="Arial Narrow" panose="020B0606020202030204" pitchFamily="34" charset="0"/>
              </a:rPr>
              <a:t>caracterisation</a:t>
            </a:r>
            <a:r>
              <a:rPr lang="fr-FR" sz="4000" b="1" dirty="0">
                <a:solidFill>
                  <a:prstClr val="white"/>
                </a:solidFill>
                <a:latin typeface="Arial Narrow" panose="020B0606020202030204" pitchFamily="34" charset="0"/>
              </a:rPr>
              <a:t> in the </a:t>
            </a:r>
            <a:r>
              <a:rPr lang="fr-FR" sz="4000" b="1" dirty="0" err="1">
                <a:solidFill>
                  <a:prstClr val="white"/>
                </a:solidFill>
                <a:latin typeface="Arial Narrow" panose="020B0606020202030204" pitchFamily="34" charset="0"/>
              </a:rPr>
              <a:t>Environment</a:t>
            </a:r>
            <a:endParaRPr lang="fr-FR" sz="4000" b="1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9002AFA1-987F-463E-8E7B-4976ED1F8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976082" y="8491405"/>
            <a:ext cx="1886552" cy="99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e 8"/>
          <p:cNvGrpSpPr/>
          <p:nvPr/>
        </p:nvGrpSpPr>
        <p:grpSpPr>
          <a:xfrm>
            <a:off x="381295" y="8351529"/>
            <a:ext cx="12599976" cy="1447699"/>
            <a:chOff x="336529" y="6086343"/>
            <a:chExt cx="8999983" cy="1034071"/>
          </a:xfrm>
        </p:grpSpPr>
        <p:pic>
          <p:nvPicPr>
            <p:cNvPr id="10" name="Image 9" descr="File:Logo Commission européenne FR.png — Wikimedia Commons"/>
            <p:cNvPicPr/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36529" y="6086343"/>
              <a:ext cx="1115616" cy="83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ctangle 10"/>
            <p:cNvSpPr/>
            <p:nvPr/>
          </p:nvSpPr>
          <p:spPr>
            <a:xfrm>
              <a:off x="1452144" y="6394940"/>
              <a:ext cx="7884368" cy="7254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280160">
                <a:defRPr/>
              </a:pPr>
              <a:r>
                <a:rPr lang="en-GB" sz="200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Funded by the Horizon 2020 Framework Programme of the European Union </a:t>
              </a:r>
            </a:p>
            <a:p>
              <a:pPr defTabSz="1280160">
                <a:defRPr/>
              </a:pPr>
              <a:r>
                <a:rPr lang="en-GB" sz="200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under the </a:t>
              </a:r>
              <a:r>
                <a:rPr lang="fr-FR" sz="2000" dirty="0" err="1">
                  <a:solidFill>
                    <a:prstClr val="black"/>
                  </a:solidFill>
                  <a:latin typeface="Arial Narrow" panose="020B0606020202030204" pitchFamily="34" charset="0"/>
                </a:rPr>
                <a:t>grant</a:t>
              </a:r>
              <a:r>
                <a:rPr lang="fr-FR" sz="200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 N° </a:t>
              </a:r>
              <a:r>
                <a:rPr lang="en-GB" sz="2000" i="1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952306</a:t>
              </a:r>
            </a:p>
            <a:p>
              <a:pPr defTabSz="1280160">
                <a:defRPr/>
              </a:pPr>
              <a:endParaRPr lang="en-GB" sz="2000" dirty="0">
                <a:solidFill>
                  <a:prstClr val="black"/>
                </a:solidFill>
                <a:latin typeface="Arial Narrow" panose="020B0606020202030204" pitchFamily="34" charset="0"/>
              </a:endParaRP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94EA981F-B7BA-446C-86D6-27EA96B9460F}"/>
              </a:ext>
            </a:extLst>
          </p:cNvPr>
          <p:cNvSpPr/>
          <p:nvPr/>
        </p:nvSpPr>
        <p:spPr>
          <a:xfrm>
            <a:off x="2218120" y="1913480"/>
            <a:ext cx="2840479" cy="6273831"/>
          </a:xfrm>
          <a:prstGeom prst="rect">
            <a:avLst/>
          </a:prstGeom>
          <a:solidFill>
            <a:srgbClr val="E2F1F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7FCD0DA-2C47-43BF-BF8C-B147CBF04F65}"/>
              </a:ext>
            </a:extLst>
          </p:cNvPr>
          <p:cNvSpPr/>
          <p:nvPr/>
        </p:nvSpPr>
        <p:spPr>
          <a:xfrm>
            <a:off x="10296454" y="1913480"/>
            <a:ext cx="5780899" cy="511630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87058A4-E99A-45A1-9306-D760DB07F6AF}"/>
              </a:ext>
            </a:extLst>
          </p:cNvPr>
          <p:cNvSpPr/>
          <p:nvPr/>
        </p:nvSpPr>
        <p:spPr>
          <a:xfrm>
            <a:off x="5775970" y="5078768"/>
            <a:ext cx="3203906" cy="310854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DD4E6DB-6DCE-4A37-9585-AEFEEBC14F9C}"/>
              </a:ext>
            </a:extLst>
          </p:cNvPr>
          <p:cNvSpPr/>
          <p:nvPr/>
        </p:nvSpPr>
        <p:spPr>
          <a:xfrm>
            <a:off x="5762763" y="1897827"/>
            <a:ext cx="3217113" cy="289324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C61E3014-EE5B-4A2B-A239-48911176A957}"/>
              </a:ext>
            </a:extLst>
          </p:cNvPr>
          <p:cNvSpPr txBox="1"/>
          <p:nvPr/>
        </p:nvSpPr>
        <p:spPr>
          <a:xfrm>
            <a:off x="2197501" y="2578554"/>
            <a:ext cx="2637260" cy="501675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charset="0"/>
              </a:rPr>
              <a:t>Caracterisation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Arial" charset="0"/>
            </a:endParaRPr>
          </a:p>
          <a:p>
            <a:pPr algn="ctr" eaLnBrk="1" hangingPunct="1">
              <a:defRPr/>
            </a:pPr>
            <a:endParaRPr lang="en-US" sz="2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Arial" charset="0"/>
            </a:endParaRPr>
          </a:p>
          <a:p>
            <a:pPr algn="ctr" eaLnBrk="1" hangingPunct="1">
              <a:defRPr/>
            </a:pPr>
            <a:r>
              <a:rPr lang="en-US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charset="0"/>
              </a:rPr>
              <a:t>Shape</a:t>
            </a:r>
          </a:p>
          <a:p>
            <a:pPr algn="ctr" eaLnBrk="1" hangingPunct="1">
              <a:defRPr/>
            </a:pPr>
            <a:r>
              <a:rPr lang="en-US" sz="2400" b="1" dirty="0">
                <a:solidFill>
                  <a:srgbClr val="C00000"/>
                </a:solidFill>
                <a:latin typeface="Arial Narrow" pitchFamily="34" charset="0"/>
                <a:cs typeface="Arial" charset="0"/>
              </a:rPr>
              <a:t>AFM</a:t>
            </a:r>
          </a:p>
          <a:p>
            <a:pPr algn="ctr" eaLnBrk="1" hangingPunct="1">
              <a:defRPr/>
            </a:pPr>
            <a:r>
              <a:rPr lang="en-US" sz="2400" b="1" dirty="0">
                <a:latin typeface="Arial Narrow" pitchFamily="34" charset="0"/>
                <a:cs typeface="Arial" charset="0"/>
              </a:rPr>
              <a:t>SEM</a:t>
            </a:r>
          </a:p>
          <a:p>
            <a:pPr algn="ctr" eaLnBrk="1" hangingPunct="1">
              <a:defRPr/>
            </a:pPr>
            <a:r>
              <a:rPr lang="en-US" sz="2400" b="1" dirty="0">
                <a:latin typeface="Arial Narrow" pitchFamily="34" charset="0"/>
                <a:cs typeface="Arial" charset="0"/>
              </a:rPr>
              <a:t>TEM</a:t>
            </a:r>
          </a:p>
          <a:p>
            <a:pPr algn="ctr" eaLnBrk="1" hangingPunct="1">
              <a:defRPr/>
            </a:pPr>
            <a:endParaRPr lang="en-US" sz="2400" dirty="0">
              <a:latin typeface="Arial Narrow" pitchFamily="34" charset="0"/>
              <a:cs typeface="Arial" charset="0"/>
            </a:endParaRPr>
          </a:p>
          <a:p>
            <a:pPr algn="ctr" eaLnBrk="1" hangingPunct="1">
              <a:defRPr/>
            </a:pPr>
            <a:r>
              <a:rPr lang="en-US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charset="0"/>
              </a:rPr>
              <a:t>Surface</a:t>
            </a:r>
          </a:p>
          <a:p>
            <a:pPr algn="ctr" eaLnBrk="1" hangingPunct="1">
              <a:defRPr/>
            </a:pPr>
            <a:r>
              <a:rPr lang="en-US" sz="2400" b="1" dirty="0">
                <a:solidFill>
                  <a:srgbClr val="C00000"/>
                </a:solidFill>
                <a:latin typeface="Arial Narrow" pitchFamily="34" charset="0"/>
                <a:cs typeface="Arial" charset="0"/>
              </a:rPr>
              <a:t>XPS</a:t>
            </a:r>
          </a:p>
          <a:p>
            <a:pPr algn="ctr" eaLnBrk="1" hangingPunct="1">
              <a:defRPr/>
            </a:pPr>
            <a:r>
              <a:rPr lang="en-US" sz="2400" b="1" dirty="0" err="1">
                <a:solidFill>
                  <a:srgbClr val="C00000"/>
                </a:solidFill>
                <a:latin typeface="Arial Narrow" pitchFamily="34" charset="0"/>
                <a:cs typeface="Arial" charset="0"/>
              </a:rPr>
              <a:t>Nano</a:t>
            </a:r>
            <a:r>
              <a:rPr lang="en-US" sz="2400" b="1" dirty="0">
                <a:solidFill>
                  <a:srgbClr val="C00000"/>
                </a:solidFill>
                <a:latin typeface="Arial Narrow" pitchFamily="34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 Narrow" pitchFamily="34" charset="0"/>
                <a:cs typeface="Arial" charset="0"/>
              </a:rPr>
              <a:t>Sonde</a:t>
            </a:r>
            <a:r>
              <a:rPr lang="en-US" sz="2400" b="1" dirty="0">
                <a:solidFill>
                  <a:srgbClr val="C00000"/>
                </a:solidFill>
                <a:latin typeface="Arial Narrow" pitchFamily="34" charset="0"/>
                <a:cs typeface="Arial" charset="0"/>
              </a:rPr>
              <a:t> Auger</a:t>
            </a:r>
          </a:p>
          <a:p>
            <a:pPr algn="ctr" eaLnBrk="1" hangingPunct="1">
              <a:defRPr/>
            </a:pPr>
            <a:endParaRPr lang="en-US" sz="2400" i="1" dirty="0">
              <a:solidFill>
                <a:srgbClr val="C00000"/>
              </a:solidFill>
              <a:latin typeface="Arial Narrow" pitchFamily="34" charset="0"/>
              <a:cs typeface="Arial" charset="0"/>
            </a:endParaRPr>
          </a:p>
          <a:p>
            <a:pPr algn="ctr" eaLnBrk="1" hangingPunct="1">
              <a:defRPr/>
            </a:pPr>
            <a:r>
              <a:rPr lang="en-US" sz="2400" b="1" i="1" dirty="0">
                <a:solidFill>
                  <a:srgbClr val="C00000"/>
                </a:solidFill>
                <a:latin typeface="Arial Narrow" pitchFamily="34" charset="0"/>
                <a:cs typeface="Arial" charset="0"/>
              </a:rPr>
              <a:t>TOF SIMS</a:t>
            </a:r>
          </a:p>
          <a:p>
            <a:pPr algn="ctr" eaLnBrk="1" hangingPunct="1">
              <a:defRPr/>
            </a:pPr>
            <a:r>
              <a:rPr lang="en-US" sz="2400" b="1" i="1" dirty="0" err="1">
                <a:solidFill>
                  <a:srgbClr val="C00000"/>
                </a:solidFill>
                <a:latin typeface="Arial Narrow" pitchFamily="34" charset="0"/>
                <a:cs typeface="Arial" charset="0"/>
              </a:rPr>
              <a:t>Nano</a:t>
            </a:r>
            <a:r>
              <a:rPr lang="en-US" sz="2400" b="1" i="1" dirty="0">
                <a:solidFill>
                  <a:srgbClr val="C00000"/>
                </a:solidFill>
                <a:latin typeface="Arial Narrow" pitchFamily="34" charset="0"/>
                <a:cs typeface="Arial" charset="0"/>
              </a:rPr>
              <a:t> SIMS</a:t>
            </a:r>
            <a:endParaRPr lang="en-US" b="1" i="1" dirty="0">
              <a:solidFill>
                <a:srgbClr val="C00000"/>
              </a:solidFill>
              <a:latin typeface="Arial Narrow" pitchFamily="34" charset="0"/>
              <a:cs typeface="Arial" charset="0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373EFEDD-7E60-4D95-92EE-CB02D53CDFC9}"/>
              </a:ext>
            </a:extLst>
          </p:cNvPr>
          <p:cNvSpPr txBox="1"/>
          <p:nvPr/>
        </p:nvSpPr>
        <p:spPr>
          <a:xfrm>
            <a:off x="6120313" y="5068156"/>
            <a:ext cx="2605201" cy="310854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charset="0"/>
              </a:rPr>
              <a:t>Separation</a:t>
            </a:r>
          </a:p>
          <a:p>
            <a:pPr algn="ctr" eaLnBrk="1" hangingPunct="1">
              <a:defRPr/>
            </a:pPr>
            <a:endParaRPr lang="en-US" sz="2800" dirty="0">
              <a:latin typeface="Arial Narrow" pitchFamily="34" charset="0"/>
              <a:cs typeface="Arial" charset="0"/>
            </a:endParaRPr>
          </a:p>
          <a:p>
            <a:pPr algn="ctr" eaLnBrk="1" hangingPunct="1">
              <a:defRPr/>
            </a:pPr>
            <a:r>
              <a:rPr lang="en-US" sz="2800" dirty="0" err="1">
                <a:latin typeface="Arial Narrow" pitchFamily="34" charset="0"/>
                <a:cs typeface="Arial" charset="0"/>
              </a:rPr>
              <a:t>Chromatographies</a:t>
            </a:r>
            <a:endParaRPr lang="en-US" sz="2800" dirty="0">
              <a:latin typeface="Arial Narrow" pitchFamily="34" charset="0"/>
              <a:cs typeface="Arial" charset="0"/>
            </a:endParaRPr>
          </a:p>
          <a:p>
            <a:pPr algn="ctr" eaLnBrk="1" hangingPunct="1">
              <a:defRPr/>
            </a:pPr>
            <a:endParaRPr lang="en-US" sz="2800" dirty="0">
              <a:latin typeface="Arial Narrow" pitchFamily="34" charset="0"/>
              <a:cs typeface="Arial" charset="0"/>
            </a:endParaRPr>
          </a:p>
          <a:p>
            <a:pPr algn="ctr" eaLnBrk="1" hangingPunct="1">
              <a:defRPr/>
            </a:pPr>
            <a:r>
              <a:rPr lang="en-US" sz="2800" b="1" dirty="0">
                <a:solidFill>
                  <a:srgbClr val="C00000"/>
                </a:solidFill>
                <a:latin typeface="Arial Narrow" pitchFamily="34" charset="0"/>
                <a:cs typeface="Arial" charset="0"/>
              </a:rPr>
              <a:t>SEC</a:t>
            </a:r>
          </a:p>
          <a:p>
            <a:pPr algn="ctr" eaLnBrk="1" hangingPunct="1">
              <a:defRPr/>
            </a:pPr>
            <a:r>
              <a:rPr lang="en-US" sz="2800" b="1" dirty="0">
                <a:solidFill>
                  <a:srgbClr val="C00000"/>
                </a:solidFill>
                <a:latin typeface="Arial Narrow" pitchFamily="34" charset="0"/>
                <a:cs typeface="Arial" charset="0"/>
              </a:rPr>
              <a:t>FFF</a:t>
            </a:r>
          </a:p>
          <a:p>
            <a:pPr algn="ctr" eaLnBrk="1" hangingPunct="1">
              <a:defRPr/>
            </a:pPr>
            <a:r>
              <a:rPr lang="en-US" sz="2800" b="1" dirty="0">
                <a:latin typeface="Arial Narrow" pitchFamily="34" charset="0"/>
                <a:cs typeface="Arial" charset="0"/>
              </a:rPr>
              <a:t>2D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6345E30A-80EF-438B-BB88-68DA69EF6674}"/>
              </a:ext>
            </a:extLst>
          </p:cNvPr>
          <p:cNvSpPr txBox="1"/>
          <p:nvPr/>
        </p:nvSpPr>
        <p:spPr>
          <a:xfrm>
            <a:off x="6122132" y="1958464"/>
            <a:ext cx="2626552" cy="26776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charset="0"/>
              </a:rPr>
              <a:t>Preconcentration</a:t>
            </a:r>
          </a:p>
          <a:p>
            <a:pPr algn="ctr" eaLnBrk="1" hangingPunct="1">
              <a:defRPr/>
            </a:pPr>
            <a:endParaRPr lang="en-US" sz="2800" dirty="0">
              <a:latin typeface="Arial Narrow" pitchFamily="34" charset="0"/>
              <a:cs typeface="Arial" charset="0"/>
            </a:endParaRPr>
          </a:p>
          <a:p>
            <a:pPr algn="ctr" eaLnBrk="1" hangingPunct="1">
              <a:defRPr/>
            </a:pPr>
            <a:r>
              <a:rPr lang="en-US" sz="2800" b="1" dirty="0">
                <a:latin typeface="Arial Narrow" pitchFamily="34" charset="0"/>
                <a:cs typeface="Arial" charset="0"/>
              </a:rPr>
              <a:t>Dissociation</a:t>
            </a:r>
          </a:p>
          <a:p>
            <a:pPr algn="ctr" eaLnBrk="1" hangingPunct="1">
              <a:defRPr/>
            </a:pPr>
            <a:r>
              <a:rPr lang="en-US" sz="2800" b="1" dirty="0">
                <a:latin typeface="Arial Narrow" pitchFamily="34" charset="0"/>
                <a:cs typeface="Arial" charset="0"/>
              </a:rPr>
              <a:t>Purification</a:t>
            </a:r>
          </a:p>
          <a:p>
            <a:pPr algn="ctr" eaLnBrk="1" hangingPunct="1">
              <a:defRPr/>
            </a:pPr>
            <a:endParaRPr lang="en-US" sz="2800" b="1" dirty="0">
              <a:latin typeface="Arial Narrow" pitchFamily="34" charset="0"/>
              <a:cs typeface="Arial" charset="0"/>
            </a:endParaRPr>
          </a:p>
          <a:p>
            <a:pPr algn="ctr" eaLnBrk="1" hangingPunct="1">
              <a:defRPr/>
            </a:pPr>
            <a:r>
              <a:rPr lang="en-US" sz="2800" b="1" dirty="0">
                <a:latin typeface="Arial Narrow" pitchFamily="34" charset="0"/>
                <a:cs typeface="Arial" charset="0"/>
              </a:rPr>
              <a:t>Phase transfer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45A65939-73C8-4D68-9B53-872E17628286}"/>
              </a:ext>
            </a:extLst>
          </p:cNvPr>
          <p:cNvSpPr txBox="1"/>
          <p:nvPr/>
        </p:nvSpPr>
        <p:spPr>
          <a:xfrm>
            <a:off x="10439996" y="2074892"/>
            <a:ext cx="5493813" cy="566308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charset="0"/>
              </a:rPr>
              <a:t>Detection/Identification/Quantification</a:t>
            </a:r>
          </a:p>
          <a:p>
            <a:pPr algn="ctr" eaLnBrk="1" hangingPunct="1">
              <a:defRPr/>
            </a:pP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Arial" charset="0"/>
            </a:endParaRPr>
          </a:p>
          <a:p>
            <a:pPr algn="ctr" eaLnBrk="1" hangingPunct="1">
              <a:defRPr/>
            </a:pPr>
            <a:r>
              <a:rPr lang="en-US" sz="2800" b="1" dirty="0">
                <a:solidFill>
                  <a:srgbClr val="C00000"/>
                </a:solidFill>
                <a:latin typeface="Arial Narrow" pitchFamily="34" charset="0"/>
                <a:cs typeface="Arial" charset="0"/>
              </a:rPr>
              <a:t>ICP/MS HR</a:t>
            </a:r>
          </a:p>
          <a:p>
            <a:pPr algn="ctr" eaLnBrk="1" hangingPunct="1">
              <a:defRPr/>
            </a:pPr>
            <a:r>
              <a:rPr lang="en-US" sz="2800" b="1" dirty="0">
                <a:solidFill>
                  <a:srgbClr val="C00000"/>
                </a:solidFill>
                <a:latin typeface="Arial Narrow" pitchFamily="34" charset="0"/>
                <a:cs typeface="Arial" charset="0"/>
              </a:rPr>
              <a:t>ICP/MS MC</a:t>
            </a:r>
          </a:p>
          <a:p>
            <a:pPr algn="ctr" eaLnBrk="1" hangingPunct="1">
              <a:defRPr/>
            </a:pPr>
            <a:endParaRPr lang="en-US" sz="2800" b="1" dirty="0">
              <a:solidFill>
                <a:srgbClr val="C00000"/>
              </a:solidFill>
              <a:latin typeface="Arial Narrow" pitchFamily="34" charset="0"/>
              <a:cs typeface="Arial" charset="0"/>
            </a:endParaRPr>
          </a:p>
          <a:p>
            <a:pPr algn="ctr" eaLnBrk="1" hangingPunct="1">
              <a:defRPr/>
            </a:pPr>
            <a:r>
              <a:rPr lang="en-US" sz="2800" b="1" dirty="0">
                <a:solidFill>
                  <a:srgbClr val="C00000"/>
                </a:solidFill>
                <a:latin typeface="Arial Narrow" pitchFamily="34" charset="0"/>
                <a:cs typeface="Arial" charset="0"/>
              </a:rPr>
              <a:t>Femt.LA-ICP/MS HR/MC</a:t>
            </a:r>
          </a:p>
          <a:p>
            <a:pPr algn="ctr" eaLnBrk="1" hangingPunct="1">
              <a:defRPr/>
            </a:pPr>
            <a:endParaRPr lang="en-US" sz="2800" b="1" dirty="0">
              <a:solidFill>
                <a:srgbClr val="C00000"/>
              </a:solidFill>
              <a:latin typeface="Arial Narrow" pitchFamily="34" charset="0"/>
              <a:cs typeface="Arial" charset="0"/>
            </a:endParaRPr>
          </a:p>
          <a:p>
            <a:pPr algn="ctr" eaLnBrk="1" hangingPunct="1">
              <a:defRPr/>
            </a:pPr>
            <a:r>
              <a:rPr lang="en-US" sz="2800" b="1" dirty="0">
                <a:solidFill>
                  <a:srgbClr val="C00000"/>
                </a:solidFill>
                <a:latin typeface="Arial Narrow" pitchFamily="34" charset="0"/>
                <a:cs typeface="Arial" charset="0"/>
              </a:rPr>
              <a:t>SM</a:t>
            </a:r>
          </a:p>
          <a:p>
            <a:pPr algn="ctr" eaLnBrk="1" hangingPunct="1">
              <a:defRPr/>
            </a:pPr>
            <a:r>
              <a:rPr lang="en-US" sz="2800" b="1" dirty="0">
                <a:latin typeface="Arial Narrow" pitchFamily="34" charset="0"/>
                <a:cs typeface="Arial" charset="0"/>
              </a:rPr>
              <a:t>MALDI TOF</a:t>
            </a:r>
          </a:p>
          <a:p>
            <a:pPr algn="ctr" eaLnBrk="1" hangingPunct="1">
              <a:defRPr/>
            </a:pPr>
            <a:endParaRPr lang="en-US" sz="2800" b="1" i="1" dirty="0">
              <a:latin typeface="Arial Narrow" pitchFamily="34" charset="0"/>
              <a:cs typeface="Arial" charset="0"/>
            </a:endParaRPr>
          </a:p>
          <a:p>
            <a:pPr algn="ctr" eaLnBrk="1" hangingPunct="1">
              <a:defRPr/>
            </a:pPr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Arial Narrow" pitchFamily="34" charset="0"/>
                <a:cs typeface="Arial" charset="0"/>
              </a:rPr>
              <a:t>FTICR MS</a:t>
            </a:r>
          </a:p>
          <a:p>
            <a:pPr algn="ctr" eaLnBrk="1" hangingPunct="1">
              <a:defRPr/>
            </a:pPr>
            <a:endParaRPr lang="en-US" b="1" dirty="0">
              <a:latin typeface="Arial Narrow" pitchFamily="34" charset="0"/>
              <a:cs typeface="Arial" charset="0"/>
            </a:endParaRPr>
          </a:p>
          <a:p>
            <a:pPr algn="ctr" eaLnBrk="1" hangingPunct="1">
              <a:defRPr/>
            </a:pPr>
            <a:endParaRPr lang="en-US" b="1" dirty="0">
              <a:latin typeface="Arial Narrow" pitchFamily="34" charset="0"/>
              <a:cs typeface="Arial" charset="0"/>
            </a:endParaRPr>
          </a:p>
          <a:p>
            <a:pPr algn="ctr" eaLnBrk="1" hangingPunct="1">
              <a:defRPr/>
            </a:pPr>
            <a:endParaRPr lang="en-US" dirty="0">
              <a:latin typeface="Arial Narrow" pitchFamily="34" charset="0"/>
              <a:cs typeface="Arial" charset="0"/>
            </a:endParaRPr>
          </a:p>
        </p:txBody>
      </p:sp>
      <p:sp>
        <p:nvSpPr>
          <p:cNvPr id="35" name="ZoneTexte 7">
            <a:extLst>
              <a:ext uri="{FF2B5EF4-FFF2-40B4-BE49-F238E27FC236}">
                <a16:creationId xmlns:a16="http://schemas.microsoft.com/office/drawing/2014/main" id="{49F083A8-013E-4E39-ACEE-D814B32843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43837" y="5025646"/>
            <a:ext cx="3257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1800" b="1" dirty="0">
                <a:solidFill>
                  <a:srgbClr val="C00000"/>
                </a:solidFill>
              </a:rPr>
              <a:t>n</a:t>
            </a:r>
          </a:p>
        </p:txBody>
      </p:sp>
      <p:pic>
        <p:nvPicPr>
          <p:cNvPr id="38" name="Picture 2">
            <a:extLst>
              <a:ext uri="{FF2B5EF4-FFF2-40B4-BE49-F238E27FC236}">
                <a16:creationId xmlns:a16="http://schemas.microsoft.com/office/drawing/2014/main" id="{D4BC8B6C-2F4E-447E-B6BD-54FAC73A0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8368" y="7276718"/>
            <a:ext cx="2286000" cy="2066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">
            <a:extLst>
              <a:ext uri="{FF2B5EF4-FFF2-40B4-BE49-F238E27FC236}">
                <a16:creationId xmlns:a16="http://schemas.microsoft.com/office/drawing/2014/main" id="{1D53D0DC-B78B-48B7-A36D-E8BC39B14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63741" y="1541182"/>
            <a:ext cx="1679415" cy="167178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8921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1"/>
          <p:cNvGrpSpPr/>
          <p:nvPr/>
        </p:nvGrpSpPr>
        <p:grpSpPr>
          <a:xfrm>
            <a:off x="0" y="2"/>
            <a:ext cx="17068800" cy="1398069"/>
            <a:chOff x="0" y="-1"/>
            <a:chExt cx="9144000" cy="1629319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1F0A532C-3462-47E5-99CA-FE5B6A2D3C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/>
            <a:srcRect r="31607" b="18765"/>
            <a:stretch/>
          </p:blipFill>
          <p:spPr>
            <a:xfrm>
              <a:off x="7064413" y="11426"/>
              <a:ext cx="2079587" cy="1617892"/>
            </a:xfrm>
            <a:prstGeom prst="rect">
              <a:avLst/>
            </a:prstGeom>
          </p:spPr>
        </p:pic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69DD789D-AD4D-4AF4-94FC-FE0F81B4B8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/>
            <a:srcRect b="18478"/>
            <a:stretch/>
          </p:blipFill>
          <p:spPr>
            <a:xfrm>
              <a:off x="2276673" y="11425"/>
              <a:ext cx="2006081" cy="1608838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5D8847BA-721E-481A-9F85-408C75B071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/>
            <a:srcRect t="17720"/>
            <a:stretch/>
          </p:blipFill>
          <p:spPr>
            <a:xfrm>
              <a:off x="4282754" y="-1"/>
              <a:ext cx="2781659" cy="1629317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E814B84B-19E2-4476-8373-C549F53548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/>
            <a:srcRect t="19179"/>
            <a:stretch/>
          </p:blipFill>
          <p:spPr>
            <a:xfrm>
              <a:off x="0" y="10624"/>
              <a:ext cx="2833400" cy="1609639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17436E2B-8E2A-4C7D-8070-60C64299C4DD}"/>
              </a:ext>
            </a:extLst>
          </p:cNvPr>
          <p:cNvSpPr/>
          <p:nvPr/>
        </p:nvSpPr>
        <p:spPr>
          <a:xfrm>
            <a:off x="0" y="-24617"/>
            <a:ext cx="17068800" cy="1414918"/>
          </a:xfrm>
          <a:prstGeom prst="rect">
            <a:avLst/>
          </a:prstGeom>
          <a:solidFill>
            <a:srgbClr val="2E80D8">
              <a:alpha val="7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80160">
              <a:defRPr/>
            </a:pPr>
            <a:endParaRPr lang="fr-FR" sz="3200" b="1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9002AFA1-987F-463E-8E7B-4976ED1F8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976082" y="8491405"/>
            <a:ext cx="1886552" cy="99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 9" descr="File:Logo Commission européenne FR.png — Wikimedia Commons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1295" y="8351529"/>
            <a:ext cx="1561862" cy="1171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6E588CDD-9878-4975-8944-018E80F190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79362" y="4212285"/>
            <a:ext cx="12510076" cy="117663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665CC9A-AA82-4B31-9C4E-AB2ED3A67A5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1152" y="1752605"/>
            <a:ext cx="15216935" cy="7547502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356CEDB1-C5C4-4279-9820-BC46B4190497}"/>
              </a:ext>
            </a:extLst>
          </p:cNvPr>
          <p:cNvSpPr txBox="1"/>
          <p:nvPr/>
        </p:nvSpPr>
        <p:spPr>
          <a:xfrm>
            <a:off x="2815900" y="183840"/>
            <a:ext cx="121319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>
                <a:solidFill>
                  <a:schemeClr val="bg1"/>
                </a:solidFill>
                <a:latin typeface="Arial Narrow" panose="020B0606020202030204" pitchFamily="34" charset="0"/>
              </a:rPr>
              <a:t>Nanoparticules: </a:t>
            </a:r>
            <a:r>
              <a:rPr lang="fr-FR" sz="44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Analytical</a:t>
            </a:r>
            <a:r>
              <a:rPr lang="fr-FR" sz="4400" b="1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fr-FR" sz="44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strategies</a:t>
            </a:r>
            <a:r>
              <a:rPr lang="fr-FR" sz="4400" b="1" dirty="0">
                <a:solidFill>
                  <a:schemeClr val="bg1"/>
                </a:solidFill>
                <a:latin typeface="Arial Narrow" panose="020B0606020202030204" pitchFamily="34" charset="0"/>
              </a:rPr>
              <a:t> and Applications</a:t>
            </a:r>
          </a:p>
        </p:txBody>
      </p:sp>
    </p:spTree>
    <p:extLst>
      <p:ext uri="{BB962C8B-B14F-4D97-AF65-F5344CB8AC3E}">
        <p14:creationId xmlns:p14="http://schemas.microsoft.com/office/powerpoint/2010/main" val="268150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1"/>
          <p:cNvGrpSpPr/>
          <p:nvPr/>
        </p:nvGrpSpPr>
        <p:grpSpPr>
          <a:xfrm>
            <a:off x="0" y="2"/>
            <a:ext cx="17068800" cy="1398069"/>
            <a:chOff x="0" y="-1"/>
            <a:chExt cx="9144000" cy="1629319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1F0A532C-3462-47E5-99CA-FE5B6A2D3C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/>
            <a:srcRect r="31607" b="18765"/>
            <a:stretch/>
          </p:blipFill>
          <p:spPr>
            <a:xfrm>
              <a:off x="7064413" y="11426"/>
              <a:ext cx="2079587" cy="1617892"/>
            </a:xfrm>
            <a:prstGeom prst="rect">
              <a:avLst/>
            </a:prstGeom>
          </p:spPr>
        </p:pic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69DD789D-AD4D-4AF4-94FC-FE0F81B4B8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/>
            <a:srcRect b="18478"/>
            <a:stretch/>
          </p:blipFill>
          <p:spPr>
            <a:xfrm>
              <a:off x="2276673" y="11425"/>
              <a:ext cx="2006081" cy="1608838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5D8847BA-721E-481A-9F85-408C75B071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/>
            <a:srcRect t="17720"/>
            <a:stretch/>
          </p:blipFill>
          <p:spPr>
            <a:xfrm>
              <a:off x="4282754" y="-1"/>
              <a:ext cx="2781659" cy="1629317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E814B84B-19E2-4476-8373-C549F53548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/>
            <a:srcRect t="19179"/>
            <a:stretch/>
          </p:blipFill>
          <p:spPr>
            <a:xfrm>
              <a:off x="0" y="10624"/>
              <a:ext cx="2833400" cy="1609639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17436E2B-8E2A-4C7D-8070-60C64299C4DD}"/>
              </a:ext>
            </a:extLst>
          </p:cNvPr>
          <p:cNvSpPr/>
          <p:nvPr/>
        </p:nvSpPr>
        <p:spPr>
          <a:xfrm>
            <a:off x="0" y="-24617"/>
            <a:ext cx="17068800" cy="1414918"/>
          </a:xfrm>
          <a:prstGeom prst="rect">
            <a:avLst/>
          </a:prstGeom>
          <a:solidFill>
            <a:srgbClr val="2E80D8">
              <a:alpha val="7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80160">
              <a:defRPr/>
            </a:pPr>
            <a:endParaRPr lang="fr-FR" sz="3200" b="1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9002AFA1-987F-463E-8E7B-4976ED1F8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976082" y="8491405"/>
            <a:ext cx="1886552" cy="99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 9" descr="File:Logo Commission européenne FR.png — Wikimedia Commons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1295" y="8351529"/>
            <a:ext cx="1561862" cy="1171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6E588CDD-9878-4975-8944-018E80F190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79362" y="4212285"/>
            <a:ext cx="12510076" cy="117663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665CC9A-AA82-4B31-9C4E-AB2ED3A67A5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1152" y="1752605"/>
            <a:ext cx="15216935" cy="7547502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356CEDB1-C5C4-4279-9820-BC46B4190497}"/>
              </a:ext>
            </a:extLst>
          </p:cNvPr>
          <p:cNvSpPr txBox="1"/>
          <p:nvPr/>
        </p:nvSpPr>
        <p:spPr>
          <a:xfrm>
            <a:off x="2815900" y="183840"/>
            <a:ext cx="121319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>
                <a:solidFill>
                  <a:schemeClr val="bg1"/>
                </a:solidFill>
                <a:latin typeface="Arial Narrow" panose="020B0606020202030204" pitchFamily="34" charset="0"/>
              </a:rPr>
              <a:t>Nanoparticules: </a:t>
            </a:r>
            <a:r>
              <a:rPr lang="fr-FR" sz="44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Analytical</a:t>
            </a:r>
            <a:r>
              <a:rPr lang="fr-FR" sz="4400" b="1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fr-FR" sz="44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strategies</a:t>
            </a:r>
            <a:r>
              <a:rPr lang="fr-FR" sz="4400" b="1" dirty="0">
                <a:solidFill>
                  <a:schemeClr val="bg1"/>
                </a:solidFill>
                <a:latin typeface="Arial Narrow" panose="020B0606020202030204" pitchFamily="34" charset="0"/>
              </a:rPr>
              <a:t> and Applications</a:t>
            </a:r>
          </a:p>
        </p:txBody>
      </p:sp>
    </p:spTree>
    <p:extLst>
      <p:ext uri="{BB962C8B-B14F-4D97-AF65-F5344CB8AC3E}">
        <p14:creationId xmlns:p14="http://schemas.microsoft.com/office/powerpoint/2010/main" val="239698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e 16">
            <a:extLst>
              <a:ext uri="{FF2B5EF4-FFF2-40B4-BE49-F238E27FC236}">
                <a16:creationId xmlns:a16="http://schemas.microsoft.com/office/drawing/2014/main" id="{7814EAA0-F3D9-4957-9674-CB70403D49FE}"/>
              </a:ext>
            </a:extLst>
          </p:cNvPr>
          <p:cNvGrpSpPr/>
          <p:nvPr/>
        </p:nvGrpSpPr>
        <p:grpSpPr>
          <a:xfrm>
            <a:off x="3045126" y="937847"/>
            <a:ext cx="13817507" cy="7620580"/>
            <a:chOff x="3045127" y="1623207"/>
            <a:chExt cx="12225020" cy="6935219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1A53D3E9-09B4-479C-AEBA-432B4F0D5D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0948" t="17094" r="21772" b="18926"/>
            <a:stretch/>
          </p:blipFill>
          <p:spPr>
            <a:xfrm>
              <a:off x="3045127" y="1623207"/>
              <a:ext cx="12225020" cy="6935219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D9022BA-738C-4DDE-8EAF-3D886CB5ED86}"/>
                </a:ext>
              </a:extLst>
            </p:cNvPr>
            <p:cNvSpPr/>
            <p:nvPr/>
          </p:nvSpPr>
          <p:spPr>
            <a:xfrm>
              <a:off x="14070566" y="4171015"/>
              <a:ext cx="763558" cy="25556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" name="Groupe 11"/>
          <p:cNvGrpSpPr/>
          <p:nvPr/>
        </p:nvGrpSpPr>
        <p:grpSpPr>
          <a:xfrm>
            <a:off x="0" y="2"/>
            <a:ext cx="17068800" cy="1398069"/>
            <a:chOff x="0" y="-1"/>
            <a:chExt cx="9144000" cy="1629319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1F0A532C-3462-47E5-99CA-FE5B6A2D3C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/>
            <a:srcRect r="31607" b="18765"/>
            <a:stretch/>
          </p:blipFill>
          <p:spPr>
            <a:xfrm>
              <a:off x="7064413" y="11426"/>
              <a:ext cx="2079587" cy="1617892"/>
            </a:xfrm>
            <a:prstGeom prst="rect">
              <a:avLst/>
            </a:prstGeom>
          </p:spPr>
        </p:pic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69DD789D-AD4D-4AF4-94FC-FE0F81B4B8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/>
            <a:srcRect b="18478"/>
            <a:stretch/>
          </p:blipFill>
          <p:spPr>
            <a:xfrm>
              <a:off x="2276673" y="11425"/>
              <a:ext cx="2006081" cy="1608838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5D8847BA-721E-481A-9F85-408C75B071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/>
            <a:srcRect t="17720"/>
            <a:stretch/>
          </p:blipFill>
          <p:spPr>
            <a:xfrm>
              <a:off x="4282754" y="-1"/>
              <a:ext cx="2781659" cy="1629317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E814B84B-19E2-4476-8373-C549F53548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/>
            <a:srcRect t="19179"/>
            <a:stretch/>
          </p:blipFill>
          <p:spPr>
            <a:xfrm>
              <a:off x="0" y="10624"/>
              <a:ext cx="2833400" cy="1609639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17436E2B-8E2A-4C7D-8070-60C64299C4DD}"/>
              </a:ext>
            </a:extLst>
          </p:cNvPr>
          <p:cNvSpPr/>
          <p:nvPr/>
        </p:nvSpPr>
        <p:spPr>
          <a:xfrm>
            <a:off x="0" y="-24617"/>
            <a:ext cx="17068800" cy="1414918"/>
          </a:xfrm>
          <a:prstGeom prst="rect">
            <a:avLst/>
          </a:prstGeom>
          <a:solidFill>
            <a:srgbClr val="2E80D8">
              <a:alpha val="7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80160">
              <a:defRPr/>
            </a:pPr>
            <a:r>
              <a:rPr lang="en-US" sz="3200" b="1" dirty="0">
                <a:solidFill>
                  <a:prstClr val="white"/>
                </a:solidFill>
                <a:latin typeface="Arial Narrow" panose="020B0606020202030204" pitchFamily="34" charset="0"/>
              </a:rPr>
              <a:t>                   </a:t>
            </a:r>
            <a:endParaRPr lang="fr-FR" sz="3200" b="1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9002AFA1-987F-463E-8E7B-4976ED1F8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976082" y="8491405"/>
            <a:ext cx="1886552" cy="99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e 8"/>
          <p:cNvGrpSpPr/>
          <p:nvPr/>
        </p:nvGrpSpPr>
        <p:grpSpPr>
          <a:xfrm>
            <a:off x="381295" y="8351529"/>
            <a:ext cx="12599976" cy="1447699"/>
            <a:chOff x="336529" y="6086343"/>
            <a:chExt cx="8999983" cy="1034071"/>
          </a:xfrm>
        </p:grpSpPr>
        <p:pic>
          <p:nvPicPr>
            <p:cNvPr id="10" name="Image 9" descr="File:Logo Commission européenne FR.png — Wikimedia Commons"/>
            <p:cNvPicPr/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36529" y="6086343"/>
              <a:ext cx="1115616" cy="83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ctangle 10"/>
            <p:cNvSpPr/>
            <p:nvPr/>
          </p:nvSpPr>
          <p:spPr>
            <a:xfrm>
              <a:off x="1452144" y="6394940"/>
              <a:ext cx="7884368" cy="7254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280160">
                <a:defRPr/>
              </a:pPr>
              <a:r>
                <a:rPr lang="en-GB" sz="200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Funded by the Horizon 2020 Framework Programme of the European Union </a:t>
              </a:r>
            </a:p>
            <a:p>
              <a:pPr defTabSz="1280160">
                <a:defRPr/>
              </a:pPr>
              <a:r>
                <a:rPr lang="en-GB" sz="200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under the </a:t>
              </a:r>
              <a:r>
                <a:rPr lang="fr-FR" sz="2000" dirty="0" err="1">
                  <a:solidFill>
                    <a:prstClr val="black"/>
                  </a:solidFill>
                  <a:latin typeface="Arial Narrow" panose="020B0606020202030204" pitchFamily="34" charset="0"/>
                </a:rPr>
                <a:t>grant</a:t>
              </a:r>
              <a:r>
                <a:rPr lang="fr-FR" sz="200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 N° </a:t>
              </a:r>
              <a:r>
                <a:rPr lang="en-GB" sz="2000" i="1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952306</a:t>
              </a:r>
            </a:p>
            <a:p>
              <a:pPr defTabSz="1280160">
                <a:defRPr/>
              </a:pPr>
              <a:endParaRPr lang="en-GB" sz="2000" dirty="0">
                <a:solidFill>
                  <a:prstClr val="black"/>
                </a:solidFill>
                <a:latin typeface="Arial Narrow" panose="020B0606020202030204" pitchFamily="34" charset="0"/>
              </a:endParaRPr>
            </a:p>
          </p:txBody>
        </p:sp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0D930031-2290-4BB4-AE1B-9865B69B250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81" y="3928329"/>
            <a:ext cx="2143125" cy="2143125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D44DE686-8464-45FE-99A2-3D89156451D3}"/>
              </a:ext>
            </a:extLst>
          </p:cNvPr>
          <p:cNvSpPr txBox="1"/>
          <p:nvPr/>
        </p:nvSpPr>
        <p:spPr>
          <a:xfrm>
            <a:off x="4355319" y="258536"/>
            <a:ext cx="88315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 err="1">
                <a:solidFill>
                  <a:schemeClr val="bg1"/>
                </a:solidFill>
                <a:latin typeface="Arial Narrow" panose="020B0606020202030204" pitchFamily="34" charset="0"/>
              </a:rPr>
              <a:t>Scopus</a:t>
            </a:r>
            <a:r>
              <a:rPr lang="fr-FR" sz="4400" dirty="0">
                <a:solidFill>
                  <a:schemeClr val="bg1"/>
                </a:solidFill>
                <a:latin typeface="Arial Narrow" panose="020B0606020202030204" pitchFamily="34" charset="0"/>
              </a:rPr>
              <a:t>: </a:t>
            </a:r>
            <a:r>
              <a:rPr lang="fr-FR" sz="4400" dirty="0" err="1">
                <a:solidFill>
                  <a:schemeClr val="bg1"/>
                </a:solidFill>
                <a:latin typeface="Arial Narrow" panose="020B0606020202030204" pitchFamily="34" charset="0"/>
              </a:rPr>
              <a:t>Nanoparticles</a:t>
            </a:r>
            <a:r>
              <a:rPr lang="fr-FR" sz="4400" dirty="0">
                <a:solidFill>
                  <a:schemeClr val="bg1"/>
                </a:solidFill>
                <a:latin typeface="Arial Narrow" panose="020B0606020202030204" pitchFamily="34" charset="0"/>
              </a:rPr>
              <a:t> AND </a:t>
            </a:r>
            <a:r>
              <a:rPr lang="fr-FR" sz="4400" dirty="0" err="1">
                <a:solidFill>
                  <a:schemeClr val="bg1"/>
                </a:solidFill>
                <a:latin typeface="Arial Narrow" panose="020B0606020202030204" pitchFamily="34" charset="0"/>
              </a:rPr>
              <a:t>determination</a:t>
            </a:r>
            <a:endParaRPr lang="fr-FR" sz="44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55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1"/>
          <p:cNvGrpSpPr/>
          <p:nvPr/>
        </p:nvGrpSpPr>
        <p:grpSpPr>
          <a:xfrm>
            <a:off x="0" y="2"/>
            <a:ext cx="17068800" cy="1398069"/>
            <a:chOff x="0" y="-1"/>
            <a:chExt cx="9144000" cy="1629319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1F0A532C-3462-47E5-99CA-FE5B6A2D3C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/>
            <a:srcRect r="31607" b="18765"/>
            <a:stretch/>
          </p:blipFill>
          <p:spPr>
            <a:xfrm>
              <a:off x="7064413" y="11426"/>
              <a:ext cx="2079587" cy="1617892"/>
            </a:xfrm>
            <a:prstGeom prst="rect">
              <a:avLst/>
            </a:prstGeom>
          </p:spPr>
        </p:pic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69DD789D-AD4D-4AF4-94FC-FE0F81B4B8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/>
            <a:srcRect b="18478"/>
            <a:stretch/>
          </p:blipFill>
          <p:spPr>
            <a:xfrm>
              <a:off x="2276673" y="11425"/>
              <a:ext cx="2006081" cy="1608838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5D8847BA-721E-481A-9F85-408C75B071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/>
            <a:srcRect t="17720"/>
            <a:stretch/>
          </p:blipFill>
          <p:spPr>
            <a:xfrm>
              <a:off x="4282754" y="-1"/>
              <a:ext cx="2781659" cy="1629317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E814B84B-19E2-4476-8373-C549F53548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/>
            <a:srcRect t="19179"/>
            <a:stretch/>
          </p:blipFill>
          <p:spPr>
            <a:xfrm>
              <a:off x="0" y="10624"/>
              <a:ext cx="2833400" cy="1609639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17436E2B-8E2A-4C7D-8070-60C64299C4DD}"/>
              </a:ext>
            </a:extLst>
          </p:cNvPr>
          <p:cNvSpPr/>
          <p:nvPr/>
        </p:nvSpPr>
        <p:spPr>
          <a:xfrm>
            <a:off x="0" y="-24617"/>
            <a:ext cx="17068800" cy="1414918"/>
          </a:xfrm>
          <a:prstGeom prst="rect">
            <a:avLst/>
          </a:prstGeom>
          <a:solidFill>
            <a:srgbClr val="2E80D8">
              <a:alpha val="7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80160">
              <a:defRPr/>
            </a:pPr>
            <a:r>
              <a:rPr lang="en-US" sz="3200" b="1" dirty="0">
                <a:solidFill>
                  <a:prstClr val="white"/>
                </a:solidFill>
                <a:latin typeface="Arial Narrow" panose="020B0606020202030204" pitchFamily="34" charset="0"/>
              </a:rPr>
              <a:t>                   </a:t>
            </a:r>
            <a:endParaRPr lang="fr-FR" sz="3200" b="1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9002AFA1-987F-463E-8E7B-4976ED1F8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976082" y="8491405"/>
            <a:ext cx="1886552" cy="99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e 8"/>
          <p:cNvGrpSpPr/>
          <p:nvPr/>
        </p:nvGrpSpPr>
        <p:grpSpPr>
          <a:xfrm>
            <a:off x="381295" y="8351529"/>
            <a:ext cx="12599976" cy="1447699"/>
            <a:chOff x="336529" y="6086343"/>
            <a:chExt cx="8999983" cy="1034071"/>
          </a:xfrm>
        </p:grpSpPr>
        <p:pic>
          <p:nvPicPr>
            <p:cNvPr id="10" name="Image 9" descr="File:Logo Commission européenne FR.png — Wikimedia Commons"/>
            <p:cNvPicPr/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36529" y="6086343"/>
              <a:ext cx="1115616" cy="83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ctangle 10"/>
            <p:cNvSpPr/>
            <p:nvPr/>
          </p:nvSpPr>
          <p:spPr>
            <a:xfrm>
              <a:off x="1452144" y="6394940"/>
              <a:ext cx="7884368" cy="7254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280160">
                <a:defRPr/>
              </a:pPr>
              <a:r>
                <a:rPr lang="en-GB" sz="200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Funded by the Horizon 2020 Framework Programme of the European Union </a:t>
              </a:r>
            </a:p>
            <a:p>
              <a:pPr defTabSz="1280160">
                <a:defRPr/>
              </a:pPr>
              <a:r>
                <a:rPr lang="en-GB" sz="200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under the </a:t>
              </a:r>
              <a:r>
                <a:rPr lang="fr-FR" sz="2000" dirty="0" err="1">
                  <a:solidFill>
                    <a:prstClr val="black"/>
                  </a:solidFill>
                  <a:latin typeface="Arial Narrow" panose="020B0606020202030204" pitchFamily="34" charset="0"/>
                </a:rPr>
                <a:t>grant</a:t>
              </a:r>
              <a:r>
                <a:rPr lang="fr-FR" sz="200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 N° </a:t>
              </a:r>
              <a:r>
                <a:rPr lang="en-GB" sz="2000" i="1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952306</a:t>
              </a:r>
            </a:p>
            <a:p>
              <a:pPr defTabSz="1280160">
                <a:defRPr/>
              </a:pPr>
              <a:endParaRPr lang="en-GB" sz="2000" dirty="0">
                <a:solidFill>
                  <a:prstClr val="black"/>
                </a:solidFill>
                <a:latin typeface="Arial Narrow" panose="020B0606020202030204" pitchFamily="34" charset="0"/>
              </a:endParaRPr>
            </a:p>
          </p:txBody>
        </p:sp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BD170C84-2377-45BD-BAAB-10C81CD6536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2184" t="17583" r="22743" b="24420"/>
          <a:stretch/>
        </p:blipFill>
        <p:spPr>
          <a:xfrm>
            <a:off x="3937967" y="1498922"/>
            <a:ext cx="11794401" cy="698662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521CDC7-EFBA-46E2-88A0-936D1FA22EA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81" y="3928329"/>
            <a:ext cx="2143125" cy="2143125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5901A60A-BB59-4325-8AE8-37BE09A5CF8C}"/>
              </a:ext>
            </a:extLst>
          </p:cNvPr>
          <p:cNvSpPr txBox="1"/>
          <p:nvPr/>
        </p:nvSpPr>
        <p:spPr>
          <a:xfrm>
            <a:off x="4355319" y="258536"/>
            <a:ext cx="88315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 err="1">
                <a:solidFill>
                  <a:schemeClr val="bg1"/>
                </a:solidFill>
                <a:latin typeface="Arial Narrow" panose="020B0606020202030204" pitchFamily="34" charset="0"/>
              </a:rPr>
              <a:t>Scopus</a:t>
            </a:r>
            <a:r>
              <a:rPr lang="fr-FR" sz="4400" dirty="0">
                <a:solidFill>
                  <a:schemeClr val="bg1"/>
                </a:solidFill>
                <a:latin typeface="Arial Narrow" panose="020B0606020202030204" pitchFamily="34" charset="0"/>
              </a:rPr>
              <a:t>: </a:t>
            </a:r>
            <a:r>
              <a:rPr lang="fr-FR" sz="4400" dirty="0" err="1">
                <a:solidFill>
                  <a:schemeClr val="bg1"/>
                </a:solidFill>
                <a:latin typeface="Arial Narrow" panose="020B0606020202030204" pitchFamily="34" charset="0"/>
              </a:rPr>
              <a:t>Nanoparticles</a:t>
            </a:r>
            <a:r>
              <a:rPr lang="fr-FR" sz="4400" dirty="0">
                <a:solidFill>
                  <a:schemeClr val="bg1"/>
                </a:solidFill>
                <a:latin typeface="Arial Narrow" panose="020B0606020202030204" pitchFamily="34" charset="0"/>
              </a:rPr>
              <a:t> AND </a:t>
            </a:r>
            <a:r>
              <a:rPr lang="fr-FR" sz="4400" dirty="0" err="1">
                <a:solidFill>
                  <a:schemeClr val="bg1"/>
                </a:solidFill>
                <a:latin typeface="Arial Narrow" panose="020B0606020202030204" pitchFamily="34" charset="0"/>
              </a:rPr>
              <a:t>determination</a:t>
            </a:r>
            <a:endParaRPr lang="fr-FR" sz="44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83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1"/>
          <p:cNvGrpSpPr/>
          <p:nvPr/>
        </p:nvGrpSpPr>
        <p:grpSpPr>
          <a:xfrm>
            <a:off x="0" y="2"/>
            <a:ext cx="17068800" cy="1398069"/>
            <a:chOff x="0" y="-1"/>
            <a:chExt cx="9144000" cy="1629319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1F0A532C-3462-47E5-99CA-FE5B6A2D3C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/>
            <a:srcRect r="31607" b="18765"/>
            <a:stretch/>
          </p:blipFill>
          <p:spPr>
            <a:xfrm>
              <a:off x="7064413" y="11426"/>
              <a:ext cx="2079587" cy="1617892"/>
            </a:xfrm>
            <a:prstGeom prst="rect">
              <a:avLst/>
            </a:prstGeom>
          </p:spPr>
        </p:pic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69DD789D-AD4D-4AF4-94FC-FE0F81B4B8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/>
            <a:srcRect b="18478"/>
            <a:stretch/>
          </p:blipFill>
          <p:spPr>
            <a:xfrm>
              <a:off x="2276673" y="11425"/>
              <a:ext cx="2006081" cy="1608838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5D8847BA-721E-481A-9F85-408C75B071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/>
            <a:srcRect t="17720"/>
            <a:stretch/>
          </p:blipFill>
          <p:spPr>
            <a:xfrm>
              <a:off x="4282754" y="-1"/>
              <a:ext cx="2781659" cy="1629317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E814B84B-19E2-4476-8373-C549F53548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/>
            <a:srcRect t="19179"/>
            <a:stretch/>
          </p:blipFill>
          <p:spPr>
            <a:xfrm>
              <a:off x="0" y="10624"/>
              <a:ext cx="2833400" cy="1609639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17436E2B-8E2A-4C7D-8070-60C64299C4DD}"/>
              </a:ext>
            </a:extLst>
          </p:cNvPr>
          <p:cNvSpPr/>
          <p:nvPr/>
        </p:nvSpPr>
        <p:spPr>
          <a:xfrm>
            <a:off x="0" y="-24617"/>
            <a:ext cx="17068800" cy="1414918"/>
          </a:xfrm>
          <a:prstGeom prst="rect">
            <a:avLst/>
          </a:prstGeom>
          <a:solidFill>
            <a:srgbClr val="2E80D8">
              <a:alpha val="7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80160">
              <a:defRPr/>
            </a:pPr>
            <a:r>
              <a:rPr lang="en-US" sz="3200" b="1" dirty="0">
                <a:solidFill>
                  <a:prstClr val="white"/>
                </a:solidFill>
                <a:latin typeface="Arial Narrow" panose="020B0606020202030204" pitchFamily="34" charset="0"/>
              </a:rPr>
              <a:t>                   Evolution of the methods for characterization of </a:t>
            </a:r>
            <a:r>
              <a:rPr lang="en-US" sz="3200" b="1" dirty="0" err="1">
                <a:solidFill>
                  <a:prstClr val="white"/>
                </a:solidFill>
                <a:latin typeface="Arial Narrow" panose="020B0606020202030204" pitchFamily="34" charset="0"/>
              </a:rPr>
              <a:t>NanoParticles</a:t>
            </a:r>
            <a:r>
              <a:rPr lang="en-US" sz="3200" b="1" dirty="0">
                <a:solidFill>
                  <a:prstClr val="white"/>
                </a:solidFill>
                <a:latin typeface="Arial Narrow" panose="020B0606020202030204" pitchFamily="34" charset="0"/>
              </a:rPr>
              <a:t> : </a:t>
            </a:r>
            <a:r>
              <a:rPr lang="en-US" sz="3200" b="1" dirty="0" err="1" smtClean="0">
                <a:solidFill>
                  <a:prstClr val="white"/>
                </a:solidFill>
                <a:latin typeface="Arial Narrow" panose="020B0606020202030204" pitchFamily="34" charset="0"/>
              </a:rPr>
              <a:t>sp</a:t>
            </a:r>
            <a:r>
              <a:rPr lang="en-US" sz="3200" b="1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 </a:t>
            </a:r>
            <a:r>
              <a:rPr lang="en-US" sz="3200" b="1" dirty="0">
                <a:solidFill>
                  <a:prstClr val="white"/>
                </a:solidFill>
                <a:latin typeface="Arial Narrow" panose="020B0606020202030204" pitchFamily="34" charset="0"/>
              </a:rPr>
              <a:t>ICP/MS &amp; </a:t>
            </a:r>
            <a:r>
              <a:rPr lang="en-US" sz="3200" b="1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A4F</a:t>
            </a:r>
            <a:endParaRPr lang="fr-FR" sz="3200" b="1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9002AFA1-987F-463E-8E7B-4976ED1F8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976082" y="8491405"/>
            <a:ext cx="1886552" cy="99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e 8"/>
          <p:cNvGrpSpPr/>
          <p:nvPr/>
        </p:nvGrpSpPr>
        <p:grpSpPr>
          <a:xfrm>
            <a:off x="381295" y="8351529"/>
            <a:ext cx="12599976" cy="1447699"/>
            <a:chOff x="336529" y="6086343"/>
            <a:chExt cx="8999983" cy="1034071"/>
          </a:xfrm>
        </p:grpSpPr>
        <p:pic>
          <p:nvPicPr>
            <p:cNvPr id="10" name="Image 9" descr="File:Logo Commission européenne FR.png — Wikimedia Commons"/>
            <p:cNvPicPr/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36529" y="6086343"/>
              <a:ext cx="1115616" cy="83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ctangle 10"/>
            <p:cNvSpPr/>
            <p:nvPr/>
          </p:nvSpPr>
          <p:spPr>
            <a:xfrm>
              <a:off x="1452144" y="6394940"/>
              <a:ext cx="7884368" cy="7254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280160">
                <a:defRPr/>
              </a:pPr>
              <a:r>
                <a:rPr lang="en-GB" sz="200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Funded by the Horizon 2020 Framework Programme of the European Union </a:t>
              </a:r>
            </a:p>
            <a:p>
              <a:pPr defTabSz="1280160">
                <a:defRPr/>
              </a:pPr>
              <a:r>
                <a:rPr lang="en-GB" sz="200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under the </a:t>
              </a:r>
              <a:r>
                <a:rPr lang="fr-FR" sz="2000" dirty="0" err="1">
                  <a:solidFill>
                    <a:prstClr val="black"/>
                  </a:solidFill>
                  <a:latin typeface="Arial Narrow" panose="020B0606020202030204" pitchFamily="34" charset="0"/>
                </a:rPr>
                <a:t>grant</a:t>
              </a:r>
              <a:r>
                <a:rPr lang="fr-FR" sz="200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 N° </a:t>
              </a:r>
              <a:r>
                <a:rPr lang="en-GB" sz="2000" i="1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952306</a:t>
              </a:r>
            </a:p>
            <a:p>
              <a:pPr defTabSz="1280160">
                <a:defRPr/>
              </a:pPr>
              <a:endParaRPr lang="en-GB" sz="2000" dirty="0">
                <a:solidFill>
                  <a:prstClr val="black"/>
                </a:solidFill>
                <a:latin typeface="Arial Narrow" panose="020B0606020202030204" pitchFamily="34" charset="0"/>
              </a:endParaRPr>
            </a:p>
          </p:txBody>
        </p:sp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32B5FC43-E287-474D-8F81-04CACB4A50F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37968" y="1787896"/>
            <a:ext cx="11137909" cy="670350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AE165F4-37F0-434E-A4FD-E3FAB758C72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81" y="3928329"/>
            <a:ext cx="2143125" cy="2143125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FAFBEAF5-DF9A-4734-8C8C-7D3D3DA81887}"/>
              </a:ext>
            </a:extLst>
          </p:cNvPr>
          <p:cNvSpPr txBox="1"/>
          <p:nvPr/>
        </p:nvSpPr>
        <p:spPr>
          <a:xfrm>
            <a:off x="13927015" y="2579077"/>
            <a:ext cx="18427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err="1" smtClean="0">
                <a:solidFill>
                  <a:srgbClr val="0070C0"/>
                </a:solidFill>
                <a:latin typeface="Arial Narrow" panose="020B0606020202030204" pitchFamily="34" charset="0"/>
              </a:rPr>
              <a:t>sp</a:t>
            </a:r>
            <a:r>
              <a:rPr lang="fr-FR" sz="3200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 </a:t>
            </a:r>
            <a:r>
              <a:rPr lang="fr-FR" sz="3200" b="1" dirty="0">
                <a:solidFill>
                  <a:srgbClr val="0070C0"/>
                </a:solidFill>
                <a:latin typeface="Arial Narrow" panose="020B0606020202030204" pitchFamily="34" charset="0"/>
              </a:rPr>
              <a:t>ICP/MS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18B0601-4332-4459-851E-39A611447DE1}"/>
              </a:ext>
            </a:extLst>
          </p:cNvPr>
          <p:cNvSpPr txBox="1"/>
          <p:nvPr/>
        </p:nvSpPr>
        <p:spPr>
          <a:xfrm>
            <a:off x="5222598" y="3817792"/>
            <a:ext cx="40495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Field Flow </a:t>
            </a:r>
            <a:r>
              <a:rPr lang="fr-FR" sz="3200" b="1" dirty="0" err="1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Fractionation</a:t>
            </a:r>
            <a:endParaRPr lang="fr-FR" sz="3200" b="1" dirty="0">
              <a:solidFill>
                <a:schemeClr val="accent2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1DEFD688-9476-4FC9-BD91-79E596776D0E}"/>
              </a:ext>
            </a:extLst>
          </p:cNvPr>
          <p:cNvSpPr txBox="1"/>
          <p:nvPr/>
        </p:nvSpPr>
        <p:spPr>
          <a:xfrm>
            <a:off x="9506922" y="8401712"/>
            <a:ext cx="8971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err="1">
                <a:latin typeface="Arial Narrow" panose="020B0606020202030204" pitchFamily="34" charset="0"/>
              </a:rPr>
              <a:t>Year</a:t>
            </a:r>
            <a:endParaRPr lang="fr-FR" sz="3200" b="1" dirty="0">
              <a:latin typeface="Arial Narrow" panose="020B0606020202030204" pitchFamily="34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24941433-FD90-48BB-95EF-9559350C4B7C}"/>
              </a:ext>
            </a:extLst>
          </p:cNvPr>
          <p:cNvSpPr txBox="1"/>
          <p:nvPr/>
        </p:nvSpPr>
        <p:spPr>
          <a:xfrm rot="16200000">
            <a:off x="2410003" y="4794545"/>
            <a:ext cx="24534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>
                <a:latin typeface="Arial Narrow" panose="020B0606020202030204" pitchFamily="34" charset="0"/>
              </a:rPr>
              <a:t>Nb. of Articles</a:t>
            </a:r>
          </a:p>
        </p:txBody>
      </p:sp>
    </p:spTree>
    <p:extLst>
      <p:ext uri="{BB962C8B-B14F-4D97-AF65-F5344CB8AC3E}">
        <p14:creationId xmlns:p14="http://schemas.microsoft.com/office/powerpoint/2010/main" val="3137733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1"/>
          <p:cNvGrpSpPr/>
          <p:nvPr/>
        </p:nvGrpSpPr>
        <p:grpSpPr>
          <a:xfrm>
            <a:off x="0" y="2"/>
            <a:ext cx="17068800" cy="1398069"/>
            <a:chOff x="0" y="-1"/>
            <a:chExt cx="9144000" cy="1629319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1F0A532C-3462-47E5-99CA-FE5B6A2D3C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/>
            <a:srcRect r="31607" b="18765"/>
            <a:stretch/>
          </p:blipFill>
          <p:spPr>
            <a:xfrm>
              <a:off x="7064413" y="11426"/>
              <a:ext cx="2079587" cy="1617892"/>
            </a:xfrm>
            <a:prstGeom prst="rect">
              <a:avLst/>
            </a:prstGeom>
          </p:spPr>
        </p:pic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69DD789D-AD4D-4AF4-94FC-FE0F81B4B8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/>
            <a:srcRect b="18478"/>
            <a:stretch/>
          </p:blipFill>
          <p:spPr>
            <a:xfrm>
              <a:off x="2276673" y="11425"/>
              <a:ext cx="2006081" cy="1608838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5D8847BA-721E-481A-9F85-408C75B071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/>
            <a:srcRect t="17720"/>
            <a:stretch/>
          </p:blipFill>
          <p:spPr>
            <a:xfrm>
              <a:off x="4282754" y="-1"/>
              <a:ext cx="2781659" cy="1629317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E814B84B-19E2-4476-8373-C549F53548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/>
            <a:srcRect t="19179"/>
            <a:stretch/>
          </p:blipFill>
          <p:spPr>
            <a:xfrm>
              <a:off x="0" y="10624"/>
              <a:ext cx="2833400" cy="1609639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17436E2B-8E2A-4C7D-8070-60C64299C4DD}"/>
              </a:ext>
            </a:extLst>
          </p:cNvPr>
          <p:cNvSpPr/>
          <p:nvPr/>
        </p:nvSpPr>
        <p:spPr>
          <a:xfrm>
            <a:off x="0" y="-24617"/>
            <a:ext cx="17068800" cy="1414918"/>
          </a:xfrm>
          <a:prstGeom prst="rect">
            <a:avLst/>
          </a:prstGeom>
          <a:solidFill>
            <a:srgbClr val="2E80D8">
              <a:alpha val="7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80160">
              <a:defRPr/>
            </a:pPr>
            <a:r>
              <a:rPr lang="fr-FR" sz="5400" b="1" dirty="0">
                <a:solidFill>
                  <a:prstClr val="white"/>
                </a:solidFill>
                <a:latin typeface="Arial Narrow" panose="020B0606020202030204" pitchFamily="34" charset="0"/>
              </a:rPr>
              <a:t>                                </a:t>
            </a:r>
            <a:r>
              <a:rPr lang="fr-FR" sz="5400" b="1" dirty="0" err="1" smtClean="0">
                <a:solidFill>
                  <a:prstClr val="white"/>
                </a:solidFill>
                <a:latin typeface="Arial Narrow" panose="020B0606020202030204" pitchFamily="34" charset="0"/>
              </a:rPr>
              <a:t>Controlled</a:t>
            </a:r>
            <a:r>
              <a:rPr lang="fr-FR" sz="5400" b="1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 </a:t>
            </a:r>
            <a:r>
              <a:rPr lang="fr-FR" sz="5400" b="1" dirty="0">
                <a:solidFill>
                  <a:prstClr val="white"/>
                </a:solidFill>
                <a:latin typeface="Arial Narrow" panose="020B0606020202030204" pitchFamily="34" charset="0"/>
              </a:rPr>
              <a:t>or not </a:t>
            </a:r>
            <a:r>
              <a:rPr lang="fr-FR" sz="5400" b="1" dirty="0" err="1" smtClean="0">
                <a:solidFill>
                  <a:prstClr val="white"/>
                </a:solidFill>
                <a:latin typeface="Arial Narrow" panose="020B0606020202030204" pitchFamily="34" charset="0"/>
              </a:rPr>
              <a:t>controlled</a:t>
            </a:r>
            <a:endParaRPr lang="fr-FR" sz="5400" b="1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9002AFA1-987F-463E-8E7B-4976ED1F8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976082" y="8491405"/>
            <a:ext cx="1886552" cy="99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e 8"/>
          <p:cNvGrpSpPr/>
          <p:nvPr/>
        </p:nvGrpSpPr>
        <p:grpSpPr>
          <a:xfrm>
            <a:off x="381295" y="8351529"/>
            <a:ext cx="12599976" cy="1447699"/>
            <a:chOff x="336529" y="6086343"/>
            <a:chExt cx="8999983" cy="1034071"/>
          </a:xfrm>
        </p:grpSpPr>
        <p:pic>
          <p:nvPicPr>
            <p:cNvPr id="10" name="Image 9" descr="File:Logo Commission européenne FR.png — Wikimedia Commons"/>
            <p:cNvPicPr/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36529" y="6086343"/>
              <a:ext cx="1115616" cy="83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ctangle 10"/>
            <p:cNvSpPr/>
            <p:nvPr/>
          </p:nvSpPr>
          <p:spPr>
            <a:xfrm>
              <a:off x="1452144" y="6394940"/>
              <a:ext cx="7884368" cy="7254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280160">
                <a:defRPr/>
              </a:pPr>
              <a:r>
                <a:rPr lang="en-GB" sz="200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Funded by the Horizon 2020 Framework Programme of the European Union </a:t>
              </a:r>
            </a:p>
            <a:p>
              <a:pPr defTabSz="1280160">
                <a:defRPr/>
              </a:pPr>
              <a:r>
                <a:rPr lang="en-GB" sz="200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under the </a:t>
              </a:r>
              <a:r>
                <a:rPr lang="fr-FR" sz="2000" dirty="0" err="1">
                  <a:solidFill>
                    <a:prstClr val="black"/>
                  </a:solidFill>
                  <a:latin typeface="Arial Narrow" panose="020B0606020202030204" pitchFamily="34" charset="0"/>
                </a:rPr>
                <a:t>grant</a:t>
              </a:r>
              <a:r>
                <a:rPr lang="fr-FR" sz="200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 N° </a:t>
              </a:r>
              <a:r>
                <a:rPr lang="en-GB" sz="2000" i="1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952306</a:t>
              </a:r>
            </a:p>
            <a:p>
              <a:pPr defTabSz="1280160">
                <a:defRPr/>
              </a:pPr>
              <a:endParaRPr lang="en-GB" sz="2000" dirty="0">
                <a:solidFill>
                  <a:prstClr val="black"/>
                </a:solidFill>
                <a:latin typeface="Arial Narrow" panose="020B0606020202030204" pitchFamily="34" charset="0"/>
              </a:endParaRPr>
            </a:p>
          </p:txBody>
        </p:sp>
      </p:grpSp>
      <p:pic>
        <p:nvPicPr>
          <p:cNvPr id="12" name="Picture 4">
            <a:extLst>
              <a:ext uri="{FF2B5EF4-FFF2-40B4-BE49-F238E27FC236}">
                <a16:creationId xmlns:a16="http://schemas.microsoft.com/office/drawing/2014/main" id="{2AC784EC-8BD9-4639-97B0-7A36298F0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504" y="3112779"/>
            <a:ext cx="3492500" cy="151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BFE0CEC1-94D0-4DB2-8054-BAC99098C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2880" y="2418562"/>
            <a:ext cx="5589534" cy="2347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5743D45C-C4AE-477C-A488-2FF42B742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7191" y="6470341"/>
            <a:ext cx="2159000" cy="188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3DB0B700-DE79-4292-87A4-1B28529A2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0082" y="5162242"/>
            <a:ext cx="2286000" cy="318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B27FDA59-3709-4DBE-9D7C-557CAAFE37C5}"/>
              </a:ext>
            </a:extLst>
          </p:cNvPr>
          <p:cNvSpPr txBox="1"/>
          <p:nvPr/>
        </p:nvSpPr>
        <p:spPr>
          <a:xfrm>
            <a:off x="9972916" y="5007871"/>
            <a:ext cx="2258952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800" b="1" dirty="0">
                <a:solidFill>
                  <a:schemeClr val="tx2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Non </a:t>
            </a:r>
            <a:r>
              <a:rPr lang="en-US" sz="2800" b="1" dirty="0" smtClean="0">
                <a:solidFill>
                  <a:schemeClr val="tx2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controlled</a:t>
            </a:r>
            <a:endParaRPr lang="en-US" sz="2800" b="1" dirty="0">
              <a:solidFill>
                <a:schemeClr val="tx2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FA35D1AB-30D3-40D9-9E21-7311123B1909}"/>
              </a:ext>
            </a:extLst>
          </p:cNvPr>
          <p:cNvSpPr txBox="1"/>
          <p:nvPr/>
        </p:nvSpPr>
        <p:spPr>
          <a:xfrm>
            <a:off x="9955529" y="5541654"/>
            <a:ext cx="1736373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en-US" sz="2800" b="1" dirty="0" smtClean="0">
                <a:solidFill>
                  <a:schemeClr val="tx2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Controlled</a:t>
            </a:r>
            <a:endParaRPr lang="en-US" sz="2800" b="1" dirty="0">
              <a:solidFill>
                <a:schemeClr val="tx2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pic>
        <p:nvPicPr>
          <p:cNvPr id="19" name="Picture 8">
            <a:extLst>
              <a:ext uri="{FF2B5EF4-FFF2-40B4-BE49-F238E27FC236}">
                <a16:creationId xmlns:a16="http://schemas.microsoft.com/office/drawing/2014/main" id="{3C8C3711-FF90-4238-B69B-D3707D40F0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941" y="5271779"/>
            <a:ext cx="1928813" cy="128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B9552AF-E3B3-45B4-B45F-CC0F791D36E6}"/>
              </a:ext>
            </a:extLst>
          </p:cNvPr>
          <p:cNvSpPr/>
          <p:nvPr/>
        </p:nvSpPr>
        <p:spPr>
          <a:xfrm>
            <a:off x="9938307" y="1755466"/>
            <a:ext cx="43492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chemeClr val="tx2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Production of  </a:t>
            </a:r>
            <a:r>
              <a:rPr lang="en-US" sz="2800" b="1" dirty="0" smtClean="0">
                <a:solidFill>
                  <a:schemeClr val="tx2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nanoparticles </a:t>
            </a:r>
            <a:endParaRPr lang="en-US" sz="2800" b="1" dirty="0">
              <a:solidFill>
                <a:schemeClr val="tx2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1324F67A-1868-422F-A23F-82694E8D2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7066" y="1969779"/>
            <a:ext cx="682625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61F2350D-8ED3-4D39-89B7-E72B6207CA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361236" y="1901516"/>
            <a:ext cx="688975" cy="6858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10D358CE-F348-48B3-B249-A03C0986F929}"/>
              </a:ext>
            </a:extLst>
          </p:cNvPr>
          <p:cNvSpPr txBox="1"/>
          <p:nvPr/>
        </p:nvSpPr>
        <p:spPr>
          <a:xfrm>
            <a:off x="406137" y="2862604"/>
            <a:ext cx="5214938" cy="1323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200" b="1" dirty="0">
                <a:solidFill>
                  <a:schemeClr val="tx2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Les </a:t>
            </a:r>
            <a:r>
              <a:rPr lang="en-US" sz="3200" b="1" dirty="0" err="1">
                <a:solidFill>
                  <a:schemeClr val="tx2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enjeux</a:t>
            </a:r>
            <a:r>
              <a:rPr lang="en-US" sz="3200" b="1" dirty="0">
                <a:solidFill>
                  <a:schemeClr val="tx2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environnementaux</a:t>
            </a:r>
            <a:r>
              <a:rPr lang="en-US" sz="3200" b="1" dirty="0">
                <a:solidFill>
                  <a:schemeClr val="tx2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:</a:t>
            </a:r>
          </a:p>
          <a:p>
            <a:pPr eaLnBrk="1" hangingPunct="1">
              <a:defRPr/>
            </a:pPr>
            <a:endParaRPr lang="en-US" sz="2400" b="1" dirty="0">
              <a:solidFill>
                <a:schemeClr val="tx2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eaLnBrk="1" hangingPunct="1">
              <a:defRPr/>
            </a:pPr>
            <a:r>
              <a:rPr lang="en-US" sz="2400" b="1" dirty="0" err="1">
                <a:solidFill>
                  <a:schemeClr val="tx2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Caractérisation</a:t>
            </a:r>
            <a:r>
              <a:rPr lang="en-US" sz="2400" b="1" dirty="0">
                <a:solidFill>
                  <a:schemeClr val="tx2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des </a:t>
            </a:r>
            <a:r>
              <a:rPr lang="en-US" sz="2400" b="1" dirty="0" err="1">
                <a:solidFill>
                  <a:schemeClr val="tx2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nano</a:t>
            </a:r>
            <a:r>
              <a:rPr lang="en-US" sz="2400" b="1" dirty="0">
                <a:solidFill>
                  <a:schemeClr val="tx2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-structures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FB8781B2-6E94-4F06-B078-B07596E515E5}"/>
              </a:ext>
            </a:extLst>
          </p:cNvPr>
          <p:cNvSpPr txBox="1"/>
          <p:nvPr/>
        </p:nvSpPr>
        <p:spPr>
          <a:xfrm>
            <a:off x="428362" y="4362791"/>
            <a:ext cx="2049463" cy="15081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000" b="1" dirty="0">
                <a:solidFill>
                  <a:srgbClr val="002060"/>
                </a:solidFill>
                <a:latin typeface="Arial Narrow" pitchFamily="34" charset="0"/>
              </a:rPr>
              <a:t>Olivier F.X. Donard</a:t>
            </a:r>
          </a:p>
          <a:p>
            <a:pPr eaLnBrk="1" hangingPunct="1">
              <a:defRPr/>
            </a:pPr>
            <a:endParaRPr lang="en-US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eaLnBrk="1" hangingPunct="1">
              <a:defRPr/>
            </a:pP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Arial Narrow" pitchFamily="34" charset="0"/>
              </a:rPr>
              <a:t>LCABIE/IPREM</a:t>
            </a:r>
          </a:p>
          <a:p>
            <a:pPr eaLnBrk="1" hangingPunct="1">
              <a:defRPr/>
            </a:pP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Arial Narrow" pitchFamily="34" charset="0"/>
              </a:rPr>
              <a:t>UMR CNRS 5254</a:t>
            </a:r>
          </a:p>
          <a:p>
            <a:pPr eaLnBrk="1" hangingPunct="1">
              <a:defRPr/>
            </a:pP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Arial Narrow" pitchFamily="34" charset="0"/>
              </a:rPr>
              <a:t>Pau (France)</a:t>
            </a:r>
          </a:p>
        </p:txBody>
      </p:sp>
      <p:sp>
        <p:nvSpPr>
          <p:cNvPr id="25" name="ZoneTexte 8">
            <a:extLst>
              <a:ext uri="{FF2B5EF4-FFF2-40B4-BE49-F238E27FC236}">
                <a16:creationId xmlns:a16="http://schemas.microsoft.com/office/drawing/2014/main" id="{1F369A6A-2A81-4FAA-BA06-DDAAD4AA4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062" y="6148729"/>
            <a:ext cx="39655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1800" b="1" i="1">
                <a:solidFill>
                  <a:srgbClr val="004620"/>
                </a:solidFill>
                <a:latin typeface="Arial Narrow" panose="020B0606020202030204" pitchFamily="34" charset="0"/>
              </a:rPr>
              <a:t>Premières rencontres Chemstart’up: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1800" b="1" i="1">
                <a:solidFill>
                  <a:srgbClr val="004620"/>
                </a:solidFill>
                <a:latin typeface="Arial Narrow" panose="020B0606020202030204" pitchFamily="34" charset="0"/>
              </a:rPr>
              <a:t>Enjeux et Compétivité des Nanomatériaux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fr-FR" sz="1800" b="1" i="1">
              <a:solidFill>
                <a:srgbClr val="004620"/>
              </a:solidFill>
              <a:latin typeface="Arial Narrow" panose="020B0606020202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1800" b="1" i="1">
                <a:solidFill>
                  <a:srgbClr val="004620"/>
                </a:solidFill>
                <a:latin typeface="Arial Narrow" panose="020B0606020202030204" pitchFamily="34" charset="0"/>
              </a:rPr>
              <a:t>18 &amp; 19 Mai 2010 Pau (France)</a:t>
            </a:r>
          </a:p>
        </p:txBody>
      </p:sp>
    </p:spTree>
    <p:extLst>
      <p:ext uri="{BB962C8B-B14F-4D97-AF65-F5344CB8AC3E}">
        <p14:creationId xmlns:p14="http://schemas.microsoft.com/office/powerpoint/2010/main" val="156923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1"/>
          <p:cNvGrpSpPr/>
          <p:nvPr/>
        </p:nvGrpSpPr>
        <p:grpSpPr>
          <a:xfrm>
            <a:off x="0" y="2"/>
            <a:ext cx="17068800" cy="1398069"/>
            <a:chOff x="0" y="-1"/>
            <a:chExt cx="9144000" cy="1629319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1F0A532C-3462-47E5-99CA-FE5B6A2D3C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/>
            <a:srcRect r="31607" b="18765"/>
            <a:stretch/>
          </p:blipFill>
          <p:spPr>
            <a:xfrm>
              <a:off x="7064413" y="11426"/>
              <a:ext cx="2079587" cy="1617892"/>
            </a:xfrm>
            <a:prstGeom prst="rect">
              <a:avLst/>
            </a:prstGeom>
          </p:spPr>
        </p:pic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69DD789D-AD4D-4AF4-94FC-FE0F81B4B8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/>
            <a:srcRect b="18478"/>
            <a:stretch/>
          </p:blipFill>
          <p:spPr>
            <a:xfrm>
              <a:off x="2276673" y="11425"/>
              <a:ext cx="2006081" cy="1608838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5D8847BA-721E-481A-9F85-408C75B071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/>
            <a:srcRect t="17720"/>
            <a:stretch/>
          </p:blipFill>
          <p:spPr>
            <a:xfrm>
              <a:off x="4282754" y="-1"/>
              <a:ext cx="2781659" cy="1629317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E814B84B-19E2-4476-8373-C549F53548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/>
            <a:srcRect t="19179"/>
            <a:stretch/>
          </p:blipFill>
          <p:spPr>
            <a:xfrm>
              <a:off x="0" y="10624"/>
              <a:ext cx="2833400" cy="1609639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17436E2B-8E2A-4C7D-8070-60C64299C4DD}"/>
              </a:ext>
            </a:extLst>
          </p:cNvPr>
          <p:cNvSpPr/>
          <p:nvPr/>
        </p:nvSpPr>
        <p:spPr>
          <a:xfrm>
            <a:off x="0" y="-24617"/>
            <a:ext cx="17068800" cy="1414918"/>
          </a:xfrm>
          <a:prstGeom prst="rect">
            <a:avLst/>
          </a:prstGeom>
          <a:solidFill>
            <a:srgbClr val="2E80D8">
              <a:alpha val="7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80160">
              <a:defRPr/>
            </a:pPr>
            <a:r>
              <a:rPr lang="en-US" sz="3200" b="1" dirty="0">
                <a:solidFill>
                  <a:prstClr val="white"/>
                </a:solidFill>
                <a:latin typeface="Arial Narrow" panose="020B0606020202030204" pitchFamily="34" charset="0"/>
              </a:rPr>
              <a:t>                                  </a:t>
            </a:r>
            <a:r>
              <a:rPr lang="en-US" sz="4800" b="1" dirty="0">
                <a:solidFill>
                  <a:prstClr val="white"/>
                </a:solidFill>
                <a:latin typeface="Arial Narrow" panose="020B0606020202030204" pitchFamily="34" charset="0"/>
              </a:rPr>
              <a:t>Analytical strategies for </a:t>
            </a:r>
            <a:r>
              <a:rPr lang="en-US" sz="4800" b="1" dirty="0" err="1">
                <a:solidFill>
                  <a:prstClr val="white"/>
                </a:solidFill>
                <a:latin typeface="Arial Narrow" panose="020B0606020202030204" pitchFamily="34" charset="0"/>
              </a:rPr>
              <a:t>nanoparticules</a:t>
            </a:r>
            <a:r>
              <a:rPr lang="en-US" sz="4800" b="1" dirty="0">
                <a:solidFill>
                  <a:prstClr val="white"/>
                </a:solidFill>
                <a:latin typeface="Arial Narrow" panose="020B060602020203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 Narrow" panose="020B0606020202030204" pitchFamily="34" charset="0"/>
              </a:rPr>
              <a:t>caracterisation</a:t>
            </a:r>
            <a:endParaRPr lang="en-US" sz="3200" b="1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9002AFA1-987F-463E-8E7B-4976ED1F8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976082" y="8491405"/>
            <a:ext cx="1886552" cy="99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 9" descr="File:Logo Commission européenne FR.png — Wikimedia Commons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1295" y="8351529"/>
            <a:ext cx="1561862" cy="1171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FE64B67E-7474-4C63-A730-B3FA66BA7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361" y="1688140"/>
            <a:ext cx="7831015" cy="8004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0899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1"/>
          <p:cNvGrpSpPr/>
          <p:nvPr/>
        </p:nvGrpSpPr>
        <p:grpSpPr>
          <a:xfrm>
            <a:off x="0" y="2"/>
            <a:ext cx="17068800" cy="1398069"/>
            <a:chOff x="0" y="-1"/>
            <a:chExt cx="9144000" cy="1629319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1F0A532C-3462-47E5-99CA-FE5B6A2D3C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/>
            <a:srcRect r="31607" b="18765"/>
            <a:stretch/>
          </p:blipFill>
          <p:spPr>
            <a:xfrm>
              <a:off x="7064413" y="11426"/>
              <a:ext cx="2079587" cy="1617892"/>
            </a:xfrm>
            <a:prstGeom prst="rect">
              <a:avLst/>
            </a:prstGeom>
          </p:spPr>
        </p:pic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69DD789D-AD4D-4AF4-94FC-FE0F81B4B8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/>
            <a:srcRect b="18478"/>
            <a:stretch/>
          </p:blipFill>
          <p:spPr>
            <a:xfrm>
              <a:off x="2276673" y="11425"/>
              <a:ext cx="2006081" cy="1608838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5D8847BA-721E-481A-9F85-408C75B071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/>
            <a:srcRect t="17720"/>
            <a:stretch/>
          </p:blipFill>
          <p:spPr>
            <a:xfrm>
              <a:off x="4282754" y="-1"/>
              <a:ext cx="2781659" cy="1629317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E814B84B-19E2-4476-8373-C549F53548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/>
            <a:srcRect t="19179"/>
            <a:stretch/>
          </p:blipFill>
          <p:spPr>
            <a:xfrm>
              <a:off x="0" y="10624"/>
              <a:ext cx="2833400" cy="1609639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17436E2B-8E2A-4C7D-8070-60C64299C4DD}"/>
              </a:ext>
            </a:extLst>
          </p:cNvPr>
          <p:cNvSpPr/>
          <p:nvPr/>
        </p:nvSpPr>
        <p:spPr>
          <a:xfrm>
            <a:off x="0" y="-24617"/>
            <a:ext cx="17068800" cy="1414918"/>
          </a:xfrm>
          <a:prstGeom prst="rect">
            <a:avLst/>
          </a:prstGeom>
          <a:solidFill>
            <a:srgbClr val="2E80D8">
              <a:alpha val="7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80160">
              <a:defRPr/>
            </a:pPr>
            <a:r>
              <a:rPr lang="fr-FR" sz="4800" b="1" dirty="0" err="1">
                <a:solidFill>
                  <a:prstClr val="white"/>
                </a:solidFill>
                <a:latin typeface="Arial Narrow" panose="020B0606020202030204" pitchFamily="34" charset="0"/>
              </a:rPr>
              <a:t>Caracterisation</a:t>
            </a:r>
            <a:r>
              <a:rPr lang="fr-FR" sz="4800" b="1" dirty="0">
                <a:solidFill>
                  <a:prstClr val="white"/>
                </a:solidFill>
                <a:latin typeface="Arial Narrow" panose="020B0606020202030204" pitchFamily="34" charset="0"/>
              </a:rPr>
              <a:t> in </a:t>
            </a:r>
            <a:r>
              <a:rPr lang="fr-FR" sz="4800" b="1" dirty="0" err="1">
                <a:solidFill>
                  <a:prstClr val="white"/>
                </a:solidFill>
                <a:latin typeface="Arial Narrow" panose="020B0606020202030204" pitchFamily="34" charset="0"/>
              </a:rPr>
              <a:t>solid</a:t>
            </a:r>
            <a:r>
              <a:rPr lang="fr-FR" sz="4800" b="1" dirty="0">
                <a:solidFill>
                  <a:prstClr val="white"/>
                </a:solidFill>
                <a:latin typeface="Arial Narrow" panose="020B0606020202030204" pitchFamily="34" charset="0"/>
              </a:rPr>
              <a:t> phase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9002AFA1-987F-463E-8E7B-4976ED1F8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976082" y="8491405"/>
            <a:ext cx="1886552" cy="99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e 8"/>
          <p:cNvGrpSpPr/>
          <p:nvPr/>
        </p:nvGrpSpPr>
        <p:grpSpPr>
          <a:xfrm>
            <a:off x="381295" y="8351529"/>
            <a:ext cx="12599976" cy="1447699"/>
            <a:chOff x="336529" y="6086343"/>
            <a:chExt cx="8999983" cy="1034071"/>
          </a:xfrm>
        </p:grpSpPr>
        <p:pic>
          <p:nvPicPr>
            <p:cNvPr id="10" name="Image 9" descr="File:Logo Commission européenne FR.png — Wikimedia Commons"/>
            <p:cNvPicPr/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36529" y="6086343"/>
              <a:ext cx="1115616" cy="83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ctangle 10"/>
            <p:cNvSpPr/>
            <p:nvPr/>
          </p:nvSpPr>
          <p:spPr>
            <a:xfrm>
              <a:off x="1452144" y="6394940"/>
              <a:ext cx="7884368" cy="7254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280160">
                <a:defRPr/>
              </a:pPr>
              <a:r>
                <a:rPr lang="en-GB" sz="200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Funded by the Horizon 2020 Framework Programme of the European Union </a:t>
              </a:r>
            </a:p>
            <a:p>
              <a:pPr defTabSz="1280160">
                <a:defRPr/>
              </a:pPr>
              <a:r>
                <a:rPr lang="en-GB" sz="200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under the </a:t>
              </a:r>
              <a:r>
                <a:rPr lang="fr-FR" sz="2000" dirty="0" err="1">
                  <a:solidFill>
                    <a:prstClr val="black"/>
                  </a:solidFill>
                  <a:latin typeface="Arial Narrow" panose="020B0606020202030204" pitchFamily="34" charset="0"/>
                </a:rPr>
                <a:t>grant</a:t>
              </a:r>
              <a:r>
                <a:rPr lang="fr-FR" sz="200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 N° </a:t>
              </a:r>
              <a:r>
                <a:rPr lang="en-GB" sz="2000" i="1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952306</a:t>
              </a:r>
            </a:p>
            <a:p>
              <a:pPr defTabSz="1280160">
                <a:defRPr/>
              </a:pPr>
              <a:endParaRPr lang="en-GB" sz="2000" dirty="0">
                <a:solidFill>
                  <a:prstClr val="black"/>
                </a:solidFill>
                <a:latin typeface="Arial Narrow" panose="020B0606020202030204" pitchFamily="34" charset="0"/>
              </a:endParaRPr>
            </a:p>
          </p:txBody>
        </p:sp>
      </p:grpSp>
      <p:pic>
        <p:nvPicPr>
          <p:cNvPr id="12" name="Picture 2">
            <a:extLst>
              <a:ext uri="{FF2B5EF4-FFF2-40B4-BE49-F238E27FC236}">
                <a16:creationId xmlns:a16="http://schemas.microsoft.com/office/drawing/2014/main" id="{3501FD64-5D6A-41EF-B4C7-5322BF4B4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803" y="2483193"/>
            <a:ext cx="10810837" cy="5134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A39C70D-AF8E-4F0C-BB14-4D3CFBE64309}"/>
              </a:ext>
            </a:extLst>
          </p:cNvPr>
          <p:cNvSpPr/>
          <p:nvPr/>
        </p:nvSpPr>
        <p:spPr>
          <a:xfrm>
            <a:off x="4800063" y="7560681"/>
            <a:ext cx="5715000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TEM images of raw </a:t>
            </a:r>
            <a:r>
              <a:rPr lang="en-US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ZnO</a:t>
            </a:r>
            <a:r>
              <a:rPr 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nanorods (left) and core@shell of </a:t>
            </a:r>
            <a:r>
              <a:rPr lang="en-US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ZnO@polymer</a:t>
            </a:r>
            <a:r>
              <a:rPr 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hybrids (right)</a:t>
            </a:r>
            <a:endParaRPr lang="fr-FR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BA4143B-86E1-4FDE-B1A3-894E348AB856}"/>
              </a:ext>
            </a:extLst>
          </p:cNvPr>
          <p:cNvSpPr/>
          <p:nvPr/>
        </p:nvSpPr>
        <p:spPr>
          <a:xfrm>
            <a:off x="10972105" y="2578032"/>
            <a:ext cx="5715000" cy="9540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eaLnBrk="1" hangingPunct="1">
              <a:defRPr/>
            </a:pPr>
            <a:r>
              <a:rPr lang="en-US" sz="2400" b="1" dirty="0" err="1">
                <a:solidFill>
                  <a:schemeClr val="tx2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Caractérisation</a:t>
            </a:r>
            <a:r>
              <a:rPr lang="en-US" sz="2400" b="1" dirty="0">
                <a:solidFill>
                  <a:schemeClr val="tx2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en phase </a:t>
            </a:r>
            <a:r>
              <a:rPr lang="en-US" sz="2400" b="1" dirty="0" err="1">
                <a:solidFill>
                  <a:schemeClr val="tx2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solide</a:t>
            </a:r>
            <a:endParaRPr lang="en-US" sz="2400" b="1" dirty="0">
              <a:solidFill>
                <a:schemeClr val="tx2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r" eaLnBrk="1" hangingPunct="1">
              <a:defRPr/>
            </a:pPr>
            <a:endParaRPr lang="en-US" sz="1600" b="1" dirty="0">
              <a:solidFill>
                <a:schemeClr val="tx2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r" eaLnBrk="1" hangingPunct="1">
              <a:defRPr/>
            </a:pPr>
            <a:r>
              <a:rPr lang="en-US" sz="1600" b="1" dirty="0">
                <a:solidFill>
                  <a:schemeClr val="tx2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C. Derail, L. Billon       EPCP/IPREM</a:t>
            </a:r>
          </a:p>
        </p:txBody>
      </p:sp>
    </p:spTree>
    <p:extLst>
      <p:ext uri="{BB962C8B-B14F-4D97-AF65-F5344CB8AC3E}">
        <p14:creationId xmlns:p14="http://schemas.microsoft.com/office/powerpoint/2010/main" val="504840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1"/>
          <p:cNvGrpSpPr/>
          <p:nvPr/>
        </p:nvGrpSpPr>
        <p:grpSpPr>
          <a:xfrm>
            <a:off x="0" y="2"/>
            <a:ext cx="17068800" cy="1398069"/>
            <a:chOff x="0" y="-1"/>
            <a:chExt cx="9144000" cy="1629319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1F0A532C-3462-47E5-99CA-FE5B6A2D3C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/>
            <a:srcRect r="31607" b="18765"/>
            <a:stretch/>
          </p:blipFill>
          <p:spPr>
            <a:xfrm>
              <a:off x="7064413" y="11426"/>
              <a:ext cx="2079587" cy="1617892"/>
            </a:xfrm>
            <a:prstGeom prst="rect">
              <a:avLst/>
            </a:prstGeom>
          </p:spPr>
        </p:pic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69DD789D-AD4D-4AF4-94FC-FE0F81B4B8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/>
            <a:srcRect b="18478"/>
            <a:stretch/>
          </p:blipFill>
          <p:spPr>
            <a:xfrm>
              <a:off x="2276673" y="11425"/>
              <a:ext cx="2006081" cy="1608838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5D8847BA-721E-481A-9F85-408C75B071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/>
            <a:srcRect t="17720"/>
            <a:stretch/>
          </p:blipFill>
          <p:spPr>
            <a:xfrm>
              <a:off x="4282754" y="-1"/>
              <a:ext cx="2781659" cy="1629317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E814B84B-19E2-4476-8373-C549F53548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/>
            <a:srcRect t="19179"/>
            <a:stretch/>
          </p:blipFill>
          <p:spPr>
            <a:xfrm>
              <a:off x="0" y="10624"/>
              <a:ext cx="2833400" cy="1609639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17436E2B-8E2A-4C7D-8070-60C64299C4DD}"/>
              </a:ext>
            </a:extLst>
          </p:cNvPr>
          <p:cNvSpPr/>
          <p:nvPr/>
        </p:nvSpPr>
        <p:spPr>
          <a:xfrm>
            <a:off x="0" y="-24617"/>
            <a:ext cx="17068800" cy="1414918"/>
          </a:xfrm>
          <a:prstGeom prst="rect">
            <a:avLst/>
          </a:prstGeom>
          <a:solidFill>
            <a:srgbClr val="2E80D8">
              <a:alpha val="7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80160">
              <a:defRPr/>
            </a:pPr>
            <a:endParaRPr lang="fr-FR" sz="3200" b="1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9002AFA1-987F-463E-8E7B-4976ED1F8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976082" y="8491405"/>
            <a:ext cx="1886552" cy="99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e 8"/>
          <p:cNvGrpSpPr/>
          <p:nvPr/>
        </p:nvGrpSpPr>
        <p:grpSpPr>
          <a:xfrm>
            <a:off x="381295" y="8351529"/>
            <a:ext cx="12599976" cy="1447699"/>
            <a:chOff x="336529" y="6086343"/>
            <a:chExt cx="8999983" cy="1034071"/>
          </a:xfrm>
        </p:grpSpPr>
        <p:pic>
          <p:nvPicPr>
            <p:cNvPr id="10" name="Image 9" descr="File:Logo Commission européenne FR.png — Wikimedia Commons"/>
            <p:cNvPicPr/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36529" y="6086343"/>
              <a:ext cx="1115616" cy="83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ctangle 10"/>
            <p:cNvSpPr/>
            <p:nvPr/>
          </p:nvSpPr>
          <p:spPr>
            <a:xfrm>
              <a:off x="1452144" y="6394940"/>
              <a:ext cx="7884368" cy="7254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280160">
                <a:defRPr/>
              </a:pPr>
              <a:r>
                <a:rPr lang="en-GB" sz="200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Funded by the Horizon 2020 Framework Programme of the European Union </a:t>
              </a:r>
            </a:p>
            <a:p>
              <a:pPr defTabSz="1280160">
                <a:defRPr/>
              </a:pPr>
              <a:r>
                <a:rPr lang="en-GB" sz="200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under the </a:t>
              </a:r>
              <a:r>
                <a:rPr lang="fr-FR" sz="2000" dirty="0" err="1">
                  <a:solidFill>
                    <a:prstClr val="black"/>
                  </a:solidFill>
                  <a:latin typeface="Arial Narrow" panose="020B0606020202030204" pitchFamily="34" charset="0"/>
                </a:rPr>
                <a:t>grant</a:t>
              </a:r>
              <a:r>
                <a:rPr lang="fr-FR" sz="200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 N° </a:t>
              </a:r>
              <a:r>
                <a:rPr lang="en-GB" sz="2000" i="1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952306</a:t>
              </a:r>
            </a:p>
            <a:p>
              <a:pPr defTabSz="1280160">
                <a:defRPr/>
              </a:pPr>
              <a:endParaRPr lang="en-GB" sz="2000" dirty="0">
                <a:solidFill>
                  <a:prstClr val="black"/>
                </a:solidFill>
                <a:latin typeface="Arial Narrow" panose="020B0606020202030204" pitchFamily="34" charset="0"/>
              </a:endParaRPr>
            </a:p>
          </p:txBody>
        </p:sp>
      </p:grpSp>
      <p:pic>
        <p:nvPicPr>
          <p:cNvPr id="12" name="Picture 13" descr="9500F全景2">
            <a:extLst>
              <a:ext uri="{FF2B5EF4-FFF2-40B4-BE49-F238E27FC236}">
                <a16:creationId xmlns:a16="http://schemas.microsoft.com/office/drawing/2014/main" id="{2187EEA9-DE59-4B57-B52E-38BED091D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9" r="14940" b="7928"/>
          <a:stretch>
            <a:fillRect/>
          </a:stretch>
        </p:blipFill>
        <p:spPr bwMode="auto">
          <a:xfrm>
            <a:off x="7868826" y="3053502"/>
            <a:ext cx="6805882" cy="5514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7">
            <a:extLst>
              <a:ext uri="{FF2B5EF4-FFF2-40B4-BE49-F238E27FC236}">
                <a16:creationId xmlns:a16="http://schemas.microsoft.com/office/drawing/2014/main" id="{828BE8AD-D3F4-4C30-93EF-F1A6431C99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3867" y="4268154"/>
            <a:ext cx="323029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fr-FR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Auger </a:t>
            </a:r>
            <a:r>
              <a:rPr lang="fr-FR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Spectra</a:t>
            </a:r>
            <a:endParaRPr lang="fr-FR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16" name="Text Box 8">
            <a:extLst>
              <a:ext uri="{FF2B5EF4-FFF2-40B4-BE49-F238E27FC236}">
                <a16:creationId xmlns:a16="http://schemas.microsoft.com/office/drawing/2014/main" id="{BC604389-BF98-4E37-ACFD-5B57FEDC1C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0452" y="3771290"/>
            <a:ext cx="427164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fr-FR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SEM Imaging</a:t>
            </a:r>
          </a:p>
        </p:txBody>
      </p:sp>
      <p:sp>
        <p:nvSpPr>
          <p:cNvPr id="17" name="Text Box 9">
            <a:extLst>
              <a:ext uri="{FF2B5EF4-FFF2-40B4-BE49-F238E27FC236}">
                <a16:creationId xmlns:a16="http://schemas.microsoft.com/office/drawing/2014/main" id="{F46B617B-DF78-468E-91E6-CB41EE6C4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0024" y="4859272"/>
            <a:ext cx="3143249" cy="52322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fr-FR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Cartography</a:t>
            </a:r>
            <a:r>
              <a:rPr lang="fr-FR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SAM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1A6E9CF-4D2E-4B39-BE6D-4E5A5656C824}"/>
              </a:ext>
            </a:extLst>
          </p:cNvPr>
          <p:cNvSpPr/>
          <p:nvPr/>
        </p:nvSpPr>
        <p:spPr>
          <a:xfrm>
            <a:off x="836721" y="3036619"/>
            <a:ext cx="37544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ja-JP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MS PGothic" pitchFamily="34" charset="-128"/>
              </a:rPr>
              <a:t>JEOL : JAMP-9500F</a:t>
            </a: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50894402-0389-4852-AC0B-46FEE8D3D8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392" y="2023697"/>
            <a:ext cx="8424608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eaLnBrk="1" hangingPunct="1">
              <a:defRPr/>
            </a:pPr>
            <a:r>
              <a:rPr lang="en-US" altLang="ja-JP" sz="4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MS PGothic" pitchFamily="34" charset="-128"/>
              </a:rPr>
              <a:t>Nanosonde</a:t>
            </a:r>
            <a:r>
              <a:rPr lang="en-US" altLang="ja-JP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MS PGothic" pitchFamily="34" charset="-128"/>
              </a:rPr>
              <a:t> AUGER - Probes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DDE1E6F-DB83-4BF9-A534-ACEFE6839721}"/>
              </a:ext>
            </a:extLst>
          </p:cNvPr>
          <p:cNvSpPr/>
          <p:nvPr/>
        </p:nvSpPr>
        <p:spPr>
          <a:xfrm>
            <a:off x="3205417" y="251529"/>
            <a:ext cx="916242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1" hangingPunct="1">
              <a:defRPr/>
            </a:pPr>
            <a:r>
              <a:rPr lang="en-US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Caracterisation</a:t>
            </a: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in solid phase / surfaces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21" name="Text Box 11">
            <a:extLst>
              <a:ext uri="{FF2B5EF4-FFF2-40B4-BE49-F238E27FC236}">
                <a16:creationId xmlns:a16="http://schemas.microsoft.com/office/drawing/2014/main" id="{11D5D471-BE74-4C48-9489-E7D73BDE10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920" y="6904692"/>
            <a:ext cx="7510208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20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- </a:t>
            </a:r>
            <a:r>
              <a:rPr lang="fr-FR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Nanometer</a:t>
            </a:r>
            <a:r>
              <a:rPr lang="fr-FR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fr-FR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scale</a:t>
            </a:r>
            <a:r>
              <a:rPr lang="fr-FR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3nm (SEM) et 8nm (SAM)</a:t>
            </a:r>
          </a:p>
          <a:p>
            <a:pPr>
              <a:defRPr/>
            </a:pPr>
            <a:endParaRPr lang="fr-FR" sz="20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4704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5898</TotalTime>
  <Words>573</Words>
  <Application>Microsoft Office PowerPoint</Application>
  <PresentationFormat>Personnalisé</PresentationFormat>
  <Paragraphs>148</Paragraphs>
  <Slides>16</Slides>
  <Notes>16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2" baseType="lpstr">
      <vt:lpstr>MS PGothic</vt:lpstr>
      <vt:lpstr>Arial</vt:lpstr>
      <vt:lpstr>Arial Narrow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Nourhen</dc:creator>
  <cp:lastModifiedBy>FABIENNE SEBY</cp:lastModifiedBy>
  <cp:revision>300</cp:revision>
  <dcterms:created xsi:type="dcterms:W3CDTF">2021-09-12T10:15:48Z</dcterms:created>
  <dcterms:modified xsi:type="dcterms:W3CDTF">2022-03-21T10:58:14Z</dcterms:modified>
</cp:coreProperties>
</file>